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38"/>
  </p:notesMasterIdLst>
  <p:sldIdLst>
    <p:sldId id="286" r:id="rId2"/>
    <p:sldId id="399" r:id="rId3"/>
    <p:sldId id="256" r:id="rId4"/>
    <p:sldId id="508" r:id="rId5"/>
    <p:sldId id="487" r:id="rId6"/>
    <p:sldId id="488" r:id="rId7"/>
    <p:sldId id="490" r:id="rId8"/>
    <p:sldId id="492" r:id="rId9"/>
    <p:sldId id="495" r:id="rId10"/>
    <p:sldId id="497" r:id="rId11"/>
    <p:sldId id="498" r:id="rId12"/>
    <p:sldId id="499" r:id="rId13"/>
    <p:sldId id="500" r:id="rId14"/>
    <p:sldId id="501" r:id="rId15"/>
    <p:sldId id="502" r:id="rId16"/>
    <p:sldId id="503" r:id="rId17"/>
    <p:sldId id="514" r:id="rId18"/>
    <p:sldId id="318" r:id="rId19"/>
    <p:sldId id="325" r:id="rId20"/>
    <p:sldId id="448" r:id="rId21"/>
    <p:sldId id="449" r:id="rId22"/>
    <p:sldId id="319" r:id="rId23"/>
    <p:sldId id="329" r:id="rId24"/>
    <p:sldId id="330" r:id="rId25"/>
    <p:sldId id="331" r:id="rId26"/>
    <p:sldId id="321" r:id="rId27"/>
    <p:sldId id="484" r:id="rId28"/>
    <p:sldId id="322" r:id="rId29"/>
    <p:sldId id="509" r:id="rId30"/>
    <p:sldId id="510" r:id="rId31"/>
    <p:sldId id="511" r:id="rId32"/>
    <p:sldId id="512" r:id="rId33"/>
    <p:sldId id="513" r:id="rId34"/>
    <p:sldId id="294" r:id="rId35"/>
    <p:sldId id="293" r:id="rId36"/>
    <p:sldId id="285"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550" autoAdjust="0"/>
  </p:normalViewPr>
  <p:slideViewPr>
    <p:cSldViewPr>
      <p:cViewPr>
        <p:scale>
          <a:sx n="60" d="100"/>
          <a:sy n="60" d="100"/>
        </p:scale>
        <p:origin x="-1444" y="128"/>
      </p:cViewPr>
      <p:guideLst>
        <p:guide orient="horz" pos="2160"/>
        <p:guide pos="2880"/>
      </p:guideLst>
    </p:cSldViewPr>
  </p:slideViewPr>
  <p:notesTextViewPr>
    <p:cViewPr>
      <p:scale>
        <a:sx n="1" d="1"/>
        <a:sy n="1" d="1"/>
      </p:scale>
      <p:origin x="0" y="0"/>
    </p:cViewPr>
  </p:notesTextViewPr>
  <p:sorterViewPr>
    <p:cViewPr>
      <p:scale>
        <a:sx n="100" d="100"/>
        <a:sy n="100" d="100"/>
      </p:scale>
      <p:origin x="0" y="216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F5BFE73-0FA6-495C-82B3-C3E7FD76E1DB}" type="datetimeFigureOut">
              <a:rPr lang="en-US" smtClean="0"/>
              <a:t>2/12/2017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1F1FBC0-CF35-4085-B8FE-571EA1201402}" type="slidenum">
              <a:rPr lang="en-US" smtClean="0"/>
              <a:t>‹#›</a:t>
            </a:fld>
            <a:endParaRPr lang="en-US"/>
          </a:p>
        </p:txBody>
      </p:sp>
    </p:spTree>
    <p:extLst>
      <p:ext uri="{BB962C8B-B14F-4D97-AF65-F5344CB8AC3E}">
        <p14:creationId xmlns:p14="http://schemas.microsoft.com/office/powerpoint/2010/main" val="2900700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F1FBC0-CF35-4085-B8FE-571EA1201402}" type="slidenum">
              <a:rPr lang="en-US" smtClean="0"/>
              <a:t>22</a:t>
            </a:fld>
            <a:endParaRPr lang="en-US"/>
          </a:p>
        </p:txBody>
      </p:sp>
    </p:spTree>
    <p:extLst>
      <p:ext uri="{BB962C8B-B14F-4D97-AF65-F5344CB8AC3E}">
        <p14:creationId xmlns:p14="http://schemas.microsoft.com/office/powerpoint/2010/main" val="692044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F1FBC0-CF35-4085-B8FE-571EA1201402}" type="slidenum">
              <a:rPr lang="en-US" smtClean="0"/>
              <a:t>27</a:t>
            </a:fld>
            <a:endParaRPr lang="en-US"/>
          </a:p>
        </p:txBody>
      </p:sp>
    </p:spTree>
    <p:extLst>
      <p:ext uri="{BB962C8B-B14F-4D97-AF65-F5344CB8AC3E}">
        <p14:creationId xmlns:p14="http://schemas.microsoft.com/office/powerpoint/2010/main" val="6260818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56944" y="2130425"/>
            <a:ext cx="7086600" cy="1470025"/>
          </a:xfrm>
        </p:spPr>
        <p:txBody>
          <a:bodyPr/>
          <a:lstStyle>
            <a:lvl1pPr algn="l">
              <a:defRPr baseline="0"/>
            </a:lvl1pPr>
          </a:lstStyle>
          <a:p>
            <a:r>
              <a:rPr lang="en-US" dirty="0" smtClean="0"/>
              <a:t>Title Page</a:t>
            </a:r>
            <a:endParaRPr lang="en-US" dirty="0"/>
          </a:p>
        </p:txBody>
      </p:sp>
      <p:sp>
        <p:nvSpPr>
          <p:cNvPr id="3" name="Subtitle 2"/>
          <p:cNvSpPr>
            <a:spLocks noGrp="1"/>
          </p:cNvSpPr>
          <p:nvPr>
            <p:ph type="subTitle" idx="1" hasCustomPrompt="1"/>
          </p:nvPr>
        </p:nvSpPr>
        <p:spPr>
          <a:xfrm>
            <a:off x="1156944" y="3617880"/>
            <a:ext cx="6400800" cy="1752600"/>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 title</a:t>
            </a:r>
            <a:endParaRPr lang="en-US" dirty="0"/>
          </a:p>
        </p:txBody>
      </p:sp>
      <p:sp>
        <p:nvSpPr>
          <p:cNvPr id="4" name="Date Placeholder 3"/>
          <p:cNvSpPr>
            <a:spLocks noGrp="1"/>
          </p:cNvSpPr>
          <p:nvPr>
            <p:ph type="dt" sz="half" idx="10"/>
          </p:nvPr>
        </p:nvSpPr>
        <p:spPr>
          <a:xfrm>
            <a:off x="457200" y="6463678"/>
            <a:ext cx="2133600" cy="365125"/>
          </a:xfrm>
        </p:spPr>
        <p:txBody>
          <a:bodyPr/>
          <a:lstStyle>
            <a:lvl1pPr>
              <a:defRPr sz="900"/>
            </a:lvl1pPr>
          </a:lstStyle>
          <a:p>
            <a:fld id="{861769CD-7444-4220-992C-B1BBD7B6CCA7}" type="datetime1">
              <a:rPr lang="en-US" smtClean="0"/>
              <a:t>2/12/2017</a:t>
            </a:fld>
            <a:endParaRPr lang="en-US"/>
          </a:p>
        </p:txBody>
      </p:sp>
      <p:sp>
        <p:nvSpPr>
          <p:cNvPr id="5" name="Footer Placeholder 4"/>
          <p:cNvSpPr>
            <a:spLocks noGrp="1"/>
          </p:cNvSpPr>
          <p:nvPr>
            <p:ph type="ftr" sz="quarter" idx="11"/>
          </p:nvPr>
        </p:nvSpPr>
        <p:spPr>
          <a:xfrm>
            <a:off x="3124200" y="6463678"/>
            <a:ext cx="2895600" cy="365125"/>
          </a:xfrm>
        </p:spPr>
        <p:txBody>
          <a:bodyPr/>
          <a:lstStyle>
            <a:lvl1pPr>
              <a:defRPr sz="1000"/>
            </a:lvl1p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5795EA-6F76-4702-BB36-9BCD5A46A672}" type="datetime1">
              <a:rPr lang="en-US" smtClean="0"/>
              <a:t>2/12/2017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829001"/>
            <a:ext cx="5486400" cy="38985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6E0DADA-D1F4-48C6-AF80-A1EA29D23701}" type="datetime1">
              <a:rPr lang="en-US" smtClean="0"/>
              <a:t>2/12/2017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654685"/>
            <a:ext cx="8229600" cy="1143000"/>
          </a:xfrm>
        </p:spPr>
        <p:txBody>
          <a:bodyPr/>
          <a:lstStyle>
            <a:lvl1pPr>
              <a:defRPr>
                <a:solidFill>
                  <a:schemeClr val="bg1"/>
                </a:solidFill>
              </a:defRPr>
            </a:lvl1pPr>
          </a:lstStyle>
          <a:p>
            <a:r>
              <a:rPr lang="en-US" dirty="0" smtClean="0"/>
              <a:t>Title Page</a:t>
            </a:r>
            <a:endParaRPr lang="en-US" dirty="0"/>
          </a:p>
        </p:txBody>
      </p:sp>
      <p:sp>
        <p:nvSpPr>
          <p:cNvPr id="3" name="Subtitle 2"/>
          <p:cNvSpPr>
            <a:spLocks noGrp="1"/>
          </p:cNvSpPr>
          <p:nvPr>
            <p:ph type="subTitle" idx="1" hasCustomPrompt="1"/>
          </p:nvPr>
        </p:nvSpPr>
        <p:spPr>
          <a:xfrm>
            <a:off x="457200" y="2865437"/>
            <a:ext cx="6400800" cy="1752600"/>
          </a:xfrm>
        </p:spPr>
        <p:txBody>
          <a:bodyPr/>
          <a:lstStyle>
            <a:lvl1pPr marL="0" indent="0" algn="l">
              <a:buNone/>
              <a:defRPr>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 title</a:t>
            </a:r>
            <a:endParaRPr lang="en-US" dirty="0"/>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_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7018" y="1654685"/>
            <a:ext cx="7169782" cy="1143000"/>
          </a:xfrm>
        </p:spPr>
        <p:txBody>
          <a:bodyPr/>
          <a:lstStyle>
            <a:lvl1pPr>
              <a:defRPr>
                <a:solidFill>
                  <a:schemeClr val="bg1"/>
                </a:solidFill>
              </a:defRPr>
            </a:lvl1pPr>
          </a:lstStyle>
          <a:p>
            <a:r>
              <a:rPr lang="en-US" dirty="0" smtClean="0"/>
              <a:t>Title Page</a:t>
            </a:r>
            <a:endParaRPr lang="en-US" dirty="0"/>
          </a:p>
        </p:txBody>
      </p:sp>
      <p:sp>
        <p:nvSpPr>
          <p:cNvPr id="3" name="Subtitle 2"/>
          <p:cNvSpPr>
            <a:spLocks noGrp="1"/>
          </p:cNvSpPr>
          <p:nvPr>
            <p:ph type="subTitle" idx="1" hasCustomPrompt="1"/>
          </p:nvPr>
        </p:nvSpPr>
        <p:spPr>
          <a:xfrm>
            <a:off x="1517018" y="2865437"/>
            <a:ext cx="5340982" cy="1752600"/>
          </a:xfrm>
        </p:spPr>
        <p:txBody>
          <a:bodyPr/>
          <a:lstStyle>
            <a:lvl1pPr marL="0" indent="0" algn="l">
              <a:buNone/>
              <a:defRPr>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 title</a:t>
            </a:r>
            <a:endParaRPr lang="en-US" dirty="0"/>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_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457200" y="751318"/>
            <a:ext cx="5275828" cy="1565242"/>
          </a:xfrm>
        </p:spPr>
        <p:txBody>
          <a:bodyPr/>
          <a:lstStyle>
            <a:lvl1pPr>
              <a:defRPr>
                <a:solidFill>
                  <a:schemeClr val="accent3"/>
                </a:solidFill>
              </a:defRPr>
            </a:lvl1pPr>
          </a:lstStyle>
          <a:p>
            <a:r>
              <a:rPr lang="en-US" smtClean="0"/>
              <a:t>Click to edit Master title style</a:t>
            </a:r>
            <a:endParaRPr lang="en-US" dirty="0"/>
          </a:p>
        </p:txBody>
      </p:sp>
      <p:sp>
        <p:nvSpPr>
          <p:cNvPr id="5" name="Content Placeholder 2"/>
          <p:cNvSpPr>
            <a:spLocks noGrp="1"/>
          </p:cNvSpPr>
          <p:nvPr>
            <p:ph idx="1"/>
          </p:nvPr>
        </p:nvSpPr>
        <p:spPr>
          <a:xfrm>
            <a:off x="457200" y="2513333"/>
            <a:ext cx="5275828" cy="3612830"/>
          </a:xfrm>
        </p:spPr>
        <p:txBody>
          <a:bodyPr/>
          <a:lstStyle>
            <a:lvl1pPr>
              <a:defRPr>
                <a:solidFill>
                  <a:schemeClr val="bg1"/>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654685"/>
            <a:ext cx="8229600" cy="1143000"/>
          </a:xfrm>
        </p:spPr>
        <p:txBody>
          <a:bodyPr/>
          <a:lstStyle>
            <a:lvl1pPr>
              <a:defRPr>
                <a:solidFill>
                  <a:schemeClr val="bg1"/>
                </a:solidFill>
              </a:defRPr>
            </a:lvl1pPr>
          </a:lstStyle>
          <a:p>
            <a:r>
              <a:rPr lang="en-US" dirty="0" smtClean="0"/>
              <a:t>Title Page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4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3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51318"/>
            <a:ext cx="5275828" cy="156524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2513333"/>
            <a:ext cx="5275828" cy="361283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25CC8DB-615A-41FE-ABE9-4AC5A2B0565C}" type="datetime1">
              <a:rPr lang="en-US" smtClean="0"/>
              <a:t>2/12/2017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2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5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6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7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8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9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0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1585337443"/>
      </p:ext>
    </p:extLst>
  </p:cSld>
  <p:clrMapOvr>
    <a:masterClrMapping/>
  </p:clrMapOvr>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1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1585337443"/>
      </p:ext>
    </p:extLst>
  </p:cSld>
  <p:clrMapOvr>
    <a:masterClrMapping/>
  </p:clrMapOvr>
  <p:timing>
    <p:tnLst>
      <p:par>
        <p:cTn id="1" dur="indefinite" restart="never" nodeType="tmRoot"/>
      </p:par>
    </p:tnLst>
  </p:timing>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2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1585337443"/>
      </p:ext>
    </p:extLst>
  </p:cSld>
  <p:clrMapOvr>
    <a:masterClrMapping/>
  </p:clrMapOvr>
  <p:timing>
    <p:tnLst>
      <p:par>
        <p:cTn id="1" dur="indefinite" restart="never" nodeType="tmRoot"/>
      </p:par>
    </p:tnLst>
  </p:timing>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3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1585337443"/>
      </p:ext>
    </p:extLst>
  </p:cSld>
  <p:clrMapOvr>
    <a:masterClrMapping/>
  </p:clrMapOvr>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90800" y="1023327"/>
            <a:ext cx="6290474" cy="576873"/>
          </a:xfrm>
        </p:spPr>
        <p:txBody>
          <a:bodyPr>
            <a:noAutofit/>
          </a:bodyPr>
          <a:lstStyle>
            <a:lvl1pPr>
              <a:defRPr sz="3600"/>
            </a:lvl1pPr>
          </a:lstStyle>
          <a:p>
            <a:r>
              <a:rPr lang="en-US" smtClean="0"/>
              <a:t>Click to edit Master title style</a:t>
            </a:r>
            <a:endParaRPr lang="en-US" dirty="0"/>
          </a:p>
        </p:txBody>
      </p:sp>
      <p:sp>
        <p:nvSpPr>
          <p:cNvPr id="4" name="Content Placeholder 3"/>
          <p:cNvSpPr>
            <a:spLocks noGrp="1"/>
          </p:cNvSpPr>
          <p:nvPr>
            <p:ph sz="half" idx="2"/>
          </p:nvPr>
        </p:nvSpPr>
        <p:spPr>
          <a:xfrm>
            <a:off x="2628900" y="2352336"/>
            <a:ext cx="4038600" cy="377382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15FEBB5-C298-4536-A28D-96BB862C96F1}" type="datetime1">
              <a:rPr lang="en-US" smtClean="0"/>
              <a:t>2/12/2017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14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1585337443"/>
      </p:ext>
    </p:extLst>
  </p:cSld>
  <p:clrMapOvr>
    <a:masterClrMapping/>
  </p:clrMapOvr>
  <p:timing>
    <p:tnLst>
      <p:par>
        <p:cTn id="1" dur="indefinite" restart="never" nodeType="tmRoot"/>
      </p:par>
    </p:tnLst>
  </p:timing>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15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1585337443"/>
      </p:ext>
    </p:extLst>
  </p:cSld>
  <p:clrMapOvr>
    <a:masterClrMapping/>
  </p:clrMapOvr>
  <p:timing>
    <p:tnLst>
      <p:par>
        <p:cTn id="1" dur="indefinite" restart="never" nodeType="tmRoot"/>
      </p:par>
    </p:tnLst>
  </p:timing>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6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1585337443"/>
      </p:ext>
    </p:extLst>
  </p:cSld>
  <p:clrMapOvr>
    <a:masterClrMapping/>
  </p:clrMapOvr>
  <p:timing>
    <p:tnLst>
      <p:par>
        <p:cTn id="1" dur="indefinite" restart="never" nodeType="tmRoot"/>
      </p:par>
    </p:tnLst>
  </p:timing>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17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3910050570"/>
      </p:ext>
    </p:extLst>
  </p:cSld>
  <p:clrMapOvr>
    <a:masterClrMapping/>
  </p:clrMapOvr>
  <p:timing>
    <p:tnLst>
      <p:par>
        <p:cTn id="1" dur="indefinite" restart="never" nodeType="tmRoot"/>
      </p:par>
    </p:tnLst>
  </p:timing>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18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3910050570"/>
      </p:ext>
    </p:extLst>
  </p:cSld>
  <p:clrMapOvr>
    <a:masterClrMapping/>
  </p:clrMapOvr>
  <p:timing>
    <p:tnLst>
      <p:par>
        <p:cTn id="1" dur="indefinite" restart="never" nodeType="tmRoot"/>
      </p:par>
    </p:tnLst>
  </p:timing>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19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3910050570"/>
      </p:ext>
    </p:extLst>
  </p:cSld>
  <p:clrMapOvr>
    <a:masterClrMapping/>
  </p:clrMapOvr>
  <p:timing>
    <p:tnLst>
      <p:par>
        <p:cTn id="1" dur="indefinite" restart="never" nodeType="tmRoot"/>
      </p:par>
    </p:tnLst>
  </p:timing>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20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3910050570"/>
      </p:ext>
    </p:extLst>
  </p:cSld>
  <p:clrMapOvr>
    <a:masterClrMapping/>
  </p:clrMapOvr>
  <p:timing>
    <p:tnLst>
      <p:par>
        <p:cTn id="1" dur="indefinite" restart="never" nodeType="tmRoot"/>
      </p:par>
    </p:tnLst>
  </p:timing>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22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6799503"/>
      </p:ext>
    </p:extLst>
  </p:cSld>
  <p:clrMapOvr>
    <a:masterClrMapping/>
  </p:clrMapOvr>
  <p:timing>
    <p:tnLst>
      <p:par>
        <p:cTn id="1" dur="indefinite" restart="never" nodeType="tmRoot"/>
      </p:par>
    </p:tnLst>
  </p:timing>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23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6799503"/>
      </p:ext>
    </p:extLst>
  </p:cSld>
  <p:clrMapOvr>
    <a:masterClrMapping/>
  </p:clrMapOvr>
  <p:timing>
    <p:tnLst>
      <p:par>
        <p:cTn id="1" dur="indefinite" restart="never" nodeType="tmRoot"/>
      </p:par>
    </p:tnLst>
  </p:timing>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24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6799503"/>
      </p:ext>
    </p:extLst>
  </p:cSld>
  <p:clrMapOvr>
    <a:masterClrMapping/>
  </p:clrMapOvr>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563482"/>
            <a:ext cx="6885726" cy="1362075"/>
          </a:xfrm>
        </p:spPr>
        <p:txBody>
          <a:bodyPr anchor="t"/>
          <a:lstStyle>
            <a:lvl1pPr algn="l">
              <a:defRPr sz="4000" b="1" cap="all" baseline="0"/>
            </a:lvl1pPr>
          </a:lstStyle>
          <a:p>
            <a:r>
              <a:rPr lang="en-US" dirty="0" smtClean="0"/>
              <a:t>Title page</a:t>
            </a:r>
            <a:endParaRPr lang="en-US" dirty="0"/>
          </a:p>
        </p:txBody>
      </p:sp>
      <p:sp>
        <p:nvSpPr>
          <p:cNvPr id="3" name="Text Placeholder 2"/>
          <p:cNvSpPr>
            <a:spLocks noGrp="1"/>
          </p:cNvSpPr>
          <p:nvPr>
            <p:ph type="body" idx="1" hasCustomPrompt="1"/>
          </p:nvPr>
        </p:nvSpPr>
        <p:spPr>
          <a:xfrm>
            <a:off x="445469" y="1925557"/>
            <a:ext cx="5976237" cy="719472"/>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 title</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25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6799503"/>
      </p:ext>
    </p:extLst>
  </p:cSld>
  <p:clrMapOvr>
    <a:masterClrMapping/>
  </p:clrMapOvr>
  <p:timing>
    <p:tnLst>
      <p:par>
        <p:cTn id="1" dur="indefinite" restart="never" nodeType="tmRoot"/>
      </p:par>
    </p:tnLst>
  </p:timing>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26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5496004"/>
      </p:ext>
    </p:extLst>
  </p:cSld>
  <p:clrMapOvr>
    <a:masterClrMapping/>
  </p:clrMapOvr>
  <p:timing>
    <p:tnLst>
      <p:par>
        <p:cTn id="1" dur="indefinite" restart="never" nodeType="tmRoot"/>
      </p:par>
    </p:tnLst>
  </p:timing>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27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5496004"/>
      </p:ext>
    </p:extLst>
  </p:cSld>
  <p:clrMapOvr>
    <a:masterClrMapping/>
  </p:clrMapOvr>
  <p:timing>
    <p:tnLst>
      <p:par>
        <p:cTn id="1" dur="indefinite" restart="never" nodeType="tmRoot"/>
      </p:par>
    </p:tnLst>
  </p:timing>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28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5496004"/>
      </p:ext>
    </p:extLst>
  </p:cSld>
  <p:clrMapOvr>
    <a:masterClrMapping/>
  </p:clrMapOvr>
  <p:timing>
    <p:tnLst>
      <p:par>
        <p:cTn id="1" dur="indefinite" restart="never" nodeType="tmRoot"/>
      </p:par>
    </p:tnLst>
  </p:timing>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30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5496004"/>
      </p:ext>
    </p:extLst>
  </p:cSld>
  <p:clrMapOvr>
    <a:masterClrMapping/>
  </p:clrMapOvr>
  <p:timing>
    <p:tnLst>
      <p:par>
        <p:cTn id="1" dur="indefinite" restart="never" nodeType="tmRoot"/>
      </p:par>
    </p:tnLst>
  </p:timing>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21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3738834963"/>
      </p:ext>
    </p:extLst>
  </p:cSld>
  <p:clrMapOvr>
    <a:masterClrMapping/>
  </p:clrMapOvr>
  <p:timing>
    <p:tnLst>
      <p:par>
        <p:cTn id="1" dur="indefinite" restart="never" nodeType="tmRoot"/>
      </p:par>
    </p:tnLst>
  </p:timing>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29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911928057"/>
      </p:ext>
    </p:extLst>
  </p:cSld>
  <p:clrMapOvr>
    <a:masterClrMapping/>
  </p:clrMapOvr>
  <p:timing>
    <p:tnLst>
      <p:par>
        <p:cTn id="1" dur="indefinite" restart="never" nodeType="tmRoot"/>
      </p:par>
    </p:tnLst>
  </p:timing>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2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2/12/2017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DB4E7A-C1B1-C24D-81B4-E5D54657DD52}" type="slidenum">
              <a:rPr lang="en-US" smtClean="0"/>
              <a:pPr/>
              <a:t>‹#›</a:t>
            </a:fld>
            <a:endParaRPr lang="en-US"/>
          </a:p>
        </p:txBody>
      </p:sp>
      <p:cxnSp>
        <p:nvCxnSpPr>
          <p:cNvPr id="5" name="Straight Connector 4"/>
          <p:cNvCxnSpPr/>
          <p:nvPr userDrawn="1"/>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endParaRPr lang="en-US" sz="3200" b="1" dirty="0">
              <a:solidFill>
                <a:schemeClr val="accent1">
                  <a:lumMod val="75000"/>
                </a:schemeClr>
              </a:solidFill>
            </a:endParaRPr>
          </a:p>
        </p:txBody>
      </p:sp>
    </p:spTree>
    <p:extLst>
      <p:ext uri="{BB962C8B-B14F-4D97-AF65-F5344CB8AC3E}">
        <p14:creationId xmlns:p14="http://schemas.microsoft.com/office/powerpoint/2010/main" val="312781865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1_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563482"/>
            <a:ext cx="6885726" cy="1362075"/>
          </a:xfrm>
        </p:spPr>
        <p:txBody>
          <a:bodyPr anchor="t"/>
          <a:lstStyle>
            <a:lvl1pPr algn="l">
              <a:defRPr sz="4000" b="1" cap="all" baseline="0"/>
            </a:lvl1pPr>
          </a:lstStyle>
          <a:p>
            <a:r>
              <a:rPr lang="en-US" dirty="0" smtClean="0"/>
              <a:t>Title page</a:t>
            </a:r>
            <a:endParaRPr lang="en-US" dirty="0"/>
          </a:p>
        </p:txBody>
      </p:sp>
      <p:sp>
        <p:nvSpPr>
          <p:cNvPr id="3" name="Text Placeholder 2"/>
          <p:cNvSpPr>
            <a:spLocks noGrp="1"/>
          </p:cNvSpPr>
          <p:nvPr>
            <p:ph type="body" idx="1" hasCustomPrompt="1"/>
          </p:nvPr>
        </p:nvSpPr>
        <p:spPr>
          <a:xfrm>
            <a:off x="445469" y="1925557"/>
            <a:ext cx="5976237" cy="719472"/>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 title</a:t>
            </a: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2_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08874" y="563482"/>
            <a:ext cx="5460934" cy="1362075"/>
          </a:xfrm>
        </p:spPr>
        <p:txBody>
          <a:bodyPr anchor="t"/>
          <a:lstStyle>
            <a:lvl1pPr algn="l">
              <a:defRPr sz="4000" b="1" cap="all" baseline="0"/>
            </a:lvl1pPr>
          </a:lstStyle>
          <a:p>
            <a:r>
              <a:rPr lang="en-US" dirty="0" smtClean="0"/>
              <a:t>Title page</a:t>
            </a:r>
            <a:endParaRPr lang="en-US" dirty="0"/>
          </a:p>
        </p:txBody>
      </p:sp>
      <p:sp>
        <p:nvSpPr>
          <p:cNvPr id="3" name="Text Placeholder 2"/>
          <p:cNvSpPr>
            <a:spLocks noGrp="1"/>
          </p:cNvSpPr>
          <p:nvPr>
            <p:ph type="body" idx="1" hasCustomPrompt="1"/>
          </p:nvPr>
        </p:nvSpPr>
        <p:spPr>
          <a:xfrm>
            <a:off x="3497143" y="1925557"/>
            <a:ext cx="5472665" cy="719472"/>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 title</a:t>
            </a: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3_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08874" y="563482"/>
            <a:ext cx="5460934" cy="1362075"/>
          </a:xfrm>
        </p:spPr>
        <p:txBody>
          <a:bodyPr anchor="t"/>
          <a:lstStyle>
            <a:lvl1pPr algn="l">
              <a:defRPr sz="4000" b="1" cap="all" baseline="0"/>
            </a:lvl1pPr>
          </a:lstStyle>
          <a:p>
            <a:r>
              <a:rPr lang="en-US" dirty="0" smtClean="0"/>
              <a:t>Title page</a:t>
            </a:r>
            <a:endParaRPr lang="en-US" dirty="0"/>
          </a:p>
        </p:txBody>
      </p:sp>
      <p:sp>
        <p:nvSpPr>
          <p:cNvPr id="3" name="Text Placeholder 2"/>
          <p:cNvSpPr>
            <a:spLocks noGrp="1"/>
          </p:cNvSpPr>
          <p:nvPr>
            <p:ph type="body" idx="1" hasCustomPrompt="1"/>
          </p:nvPr>
        </p:nvSpPr>
        <p:spPr>
          <a:xfrm>
            <a:off x="3497143" y="1925557"/>
            <a:ext cx="5472665" cy="719472"/>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 title</a:t>
            </a: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46EFDE5-F166-405C-A8AD-EE42EAC31CFF}" type="datetime1">
              <a:rPr lang="en-US" smtClean="0"/>
              <a:t>2/12/2017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5EE8BEC-6F4E-4AE3-BDA7-AA726C558205}" type="datetime1">
              <a:rPr lang="en-US" smtClean="0"/>
              <a:t>2/12/2017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49"/>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71406"/>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000">
                <a:solidFill>
                  <a:schemeClr val="accent6"/>
                </a:solidFill>
              </a:defRPr>
            </a:lvl1pPr>
          </a:lstStyle>
          <a:p>
            <a:fld id="{815FEBB5-C298-4536-A28D-96BB862C96F1}" type="datetime1">
              <a:rPr lang="en-US" smtClean="0"/>
              <a:t>2/12/2017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000">
                <a:solidFill>
                  <a:schemeClr val="accent6"/>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000">
                <a:solidFill>
                  <a:schemeClr val="accent6"/>
                </a:solidFill>
              </a:defRPr>
            </a:lvl1pPr>
          </a:lstStyle>
          <a:p>
            <a:fld id="{B92A50E9-E5F6-4F1F-91E8-37824CF40063}" type="slidenum">
              <a:rPr lang="en-US" smtClean="0"/>
              <a:t>‹#›</a:t>
            </a:fld>
            <a:endParaRPr lang="en-US"/>
          </a:p>
        </p:txBody>
      </p:sp>
      <p:pic>
        <p:nvPicPr>
          <p:cNvPr id="138242" name="Picture 2"/>
          <p:cNvPicPr>
            <a:picLocks noChangeAspect="1" noChangeArrowheads="1"/>
          </p:cNvPicPr>
          <p:nvPr/>
        </p:nvPicPr>
        <p:blipFill>
          <a:blip r:embed="rId50"/>
          <a:srcRect/>
          <a:stretch>
            <a:fillRect/>
          </a:stretch>
        </p:blipFill>
        <p:spPr bwMode="auto">
          <a:xfrm>
            <a:off x="6585852" y="6174207"/>
            <a:ext cx="1455058" cy="53483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40" r:id="rId20"/>
    <p:sldLayoutId id="2147483741" r:id="rId21"/>
    <p:sldLayoutId id="2147483742" r:id="rId22"/>
    <p:sldLayoutId id="2147483743" r:id="rId23"/>
    <p:sldLayoutId id="2147483744" r:id="rId24"/>
    <p:sldLayoutId id="2147483745" r:id="rId25"/>
    <p:sldLayoutId id="2147483746" r:id="rId26"/>
    <p:sldLayoutId id="2147483747" r:id="rId27"/>
    <p:sldLayoutId id="2147483748" r:id="rId28"/>
    <p:sldLayoutId id="2147483749" r:id="rId29"/>
    <p:sldLayoutId id="2147483750" r:id="rId30"/>
    <p:sldLayoutId id="2147483751" r:id="rId31"/>
    <p:sldLayoutId id="2147483752" r:id="rId32"/>
    <p:sldLayoutId id="2147483753" r:id="rId33"/>
    <p:sldLayoutId id="2147483754" r:id="rId34"/>
    <p:sldLayoutId id="2147483755" r:id="rId35"/>
    <p:sldLayoutId id="2147483756" r:id="rId36"/>
    <p:sldLayoutId id="2147483757" r:id="rId37"/>
    <p:sldLayoutId id="2147483758" r:id="rId38"/>
    <p:sldLayoutId id="2147483759" r:id="rId39"/>
    <p:sldLayoutId id="2147483760" r:id="rId40"/>
    <p:sldLayoutId id="2147483761" r:id="rId41"/>
    <p:sldLayoutId id="2147483762" r:id="rId42"/>
    <p:sldLayoutId id="2147483763" r:id="rId43"/>
    <p:sldLayoutId id="2147483764" r:id="rId44"/>
    <p:sldLayoutId id="2147483765" r:id="rId45"/>
    <p:sldLayoutId id="2147483766" r:id="rId46"/>
    <p:sldLayoutId id="2147483768" r:id="rId47"/>
  </p:sldLayoutIdLst>
  <p:hf hdr="0" ftr="0" dt="0"/>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0201" y="1314801"/>
            <a:ext cx="7997371" cy="1704178"/>
          </a:xfrm>
        </p:spPr>
        <p:txBody>
          <a:bodyPr>
            <a:normAutofit/>
          </a:bodyPr>
          <a:lstStyle/>
          <a:p>
            <a:r>
              <a:rPr lang="en-US" sz="3600" b="1" dirty="0" smtClean="0"/>
              <a:t>IT-648</a:t>
            </a:r>
            <a:r>
              <a:rPr lang="en-US" sz="4000" dirty="0" smtClean="0"/>
              <a:t>: IT Risk Management</a:t>
            </a:r>
            <a:endParaRPr lang="en-US" sz="4000" dirty="0"/>
          </a:p>
        </p:txBody>
      </p:sp>
      <p:sp>
        <p:nvSpPr>
          <p:cNvPr id="4" name="Subtitle 3"/>
          <p:cNvSpPr>
            <a:spLocks noGrp="1"/>
          </p:cNvSpPr>
          <p:nvPr>
            <p:ph type="subTitle" idx="1"/>
          </p:nvPr>
        </p:nvSpPr>
        <p:spPr>
          <a:xfrm>
            <a:off x="910201" y="3882955"/>
            <a:ext cx="6400800" cy="1752600"/>
          </a:xfrm>
        </p:spPr>
        <p:txBody>
          <a:bodyPr>
            <a:normAutofit/>
          </a:bodyPr>
          <a:lstStyle/>
          <a:p>
            <a:r>
              <a:rPr lang="en-US" sz="2800" dirty="0" smtClean="0"/>
              <a:t>Week 6</a:t>
            </a:r>
          </a:p>
          <a:p>
            <a:r>
              <a:rPr lang="en-US" sz="2800" dirty="0" smtClean="0"/>
              <a:t>Sonja Streuber</a:t>
            </a:r>
            <a:endParaRPr lang="en-US" sz="2800" dirty="0"/>
          </a:p>
        </p:txBody>
      </p:sp>
      <p:pic>
        <p:nvPicPr>
          <p:cNvPr id="5" name="Picture 4" descr="http://www.dhlconsultant.com/wp-content/uploads/2014/10/IT-Security.jpg?quality=100.3015072922390"/>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3000" y="2743200"/>
            <a:ext cx="2933700" cy="2200275"/>
          </a:xfrm>
          <a:prstGeom prst="rect">
            <a:avLst/>
          </a:prstGeom>
          <a:noFill/>
          <a:ln>
            <a:noFill/>
          </a:ln>
        </p:spPr>
      </p:pic>
    </p:spTree>
    <p:extLst>
      <p:ext uri="{BB962C8B-B14F-4D97-AF65-F5344CB8AC3E}">
        <p14:creationId xmlns:p14="http://schemas.microsoft.com/office/powerpoint/2010/main" val="934830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10</a:t>
            </a:fld>
            <a:endParaRPr lang="en-US" dirty="0"/>
          </a:p>
        </p:txBody>
      </p:sp>
      <p:sp>
        <p:nvSpPr>
          <p:cNvPr id="2" name="Title 1"/>
          <p:cNvSpPr>
            <a:spLocks noGrp="1"/>
          </p:cNvSpPr>
          <p:nvPr>
            <p:ph type="title" idx="4294967295"/>
          </p:nvPr>
        </p:nvSpPr>
        <p:spPr>
          <a:xfrm>
            <a:off x="914400" y="914400"/>
            <a:ext cx="5275263" cy="639763"/>
          </a:xfrm>
        </p:spPr>
        <p:txBody>
          <a:bodyPr>
            <a:normAutofit fontScale="90000"/>
          </a:bodyPr>
          <a:lstStyle/>
          <a:p>
            <a:r>
              <a:rPr lang="en-US" dirty="0" smtClean="0"/>
              <a:t>Partners</a:t>
            </a:r>
            <a:endParaRPr lang="en-US" dirty="0"/>
          </a:p>
        </p:txBody>
      </p:sp>
      <p:sp>
        <p:nvSpPr>
          <p:cNvPr id="4" name="Content Placeholder 3"/>
          <p:cNvSpPr>
            <a:spLocks noGrp="1"/>
          </p:cNvSpPr>
          <p:nvPr>
            <p:ph sz="quarter" idx="4294967295"/>
          </p:nvPr>
        </p:nvSpPr>
        <p:spPr>
          <a:xfrm>
            <a:off x="838200" y="1676400"/>
            <a:ext cx="7467600" cy="3613150"/>
          </a:xfrm>
        </p:spPr>
        <p:txBody>
          <a:bodyPr>
            <a:normAutofit/>
          </a:bodyPr>
          <a:lstStyle/>
          <a:p>
            <a:r>
              <a:rPr lang="en-US" sz="1800" dirty="0" smtClean="0"/>
              <a:t>Definition</a:t>
            </a:r>
          </a:p>
          <a:p>
            <a:pPr lvl="1"/>
            <a:r>
              <a:rPr lang="en-US" sz="1800" dirty="0" smtClean="0"/>
              <a:t>Third parties sharing a business relationship with the organization</a:t>
            </a:r>
          </a:p>
          <a:p>
            <a:endParaRPr lang="en-US" sz="1800" dirty="0" smtClean="0"/>
          </a:p>
          <a:p>
            <a:r>
              <a:rPr lang="en-US" sz="1800" dirty="0" smtClean="0"/>
              <a:t>Categories</a:t>
            </a:r>
          </a:p>
          <a:p>
            <a:pPr lvl="1"/>
            <a:r>
              <a:rPr lang="en-US" sz="1800" dirty="0" smtClean="0"/>
              <a:t>Cloud service providers</a:t>
            </a:r>
          </a:p>
          <a:p>
            <a:pPr lvl="1"/>
            <a:r>
              <a:rPr lang="en-US" sz="1800" dirty="0" smtClean="0"/>
              <a:t>Hardware and software vendors</a:t>
            </a:r>
          </a:p>
          <a:p>
            <a:pPr lvl="1"/>
            <a:r>
              <a:rPr lang="en-US" sz="1800" dirty="0" smtClean="0"/>
              <a:t>Contractors</a:t>
            </a:r>
            <a:endParaRPr lang="en-US" sz="1800" dirty="0"/>
          </a:p>
        </p:txBody>
      </p:sp>
    </p:spTree>
    <p:extLst>
      <p:ext uri="{BB962C8B-B14F-4D97-AF65-F5344CB8AC3E}">
        <p14:creationId xmlns:p14="http://schemas.microsoft.com/office/powerpoint/2010/main" val="3036002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11</a:t>
            </a:fld>
            <a:endParaRPr lang="en-US" dirty="0"/>
          </a:p>
        </p:txBody>
      </p:sp>
      <p:sp>
        <p:nvSpPr>
          <p:cNvPr id="2" name="Title 1"/>
          <p:cNvSpPr>
            <a:spLocks noGrp="1"/>
          </p:cNvSpPr>
          <p:nvPr>
            <p:ph type="title" idx="4294967295"/>
          </p:nvPr>
        </p:nvSpPr>
        <p:spPr>
          <a:xfrm>
            <a:off x="914400" y="914400"/>
            <a:ext cx="5275263" cy="715963"/>
          </a:xfrm>
        </p:spPr>
        <p:txBody>
          <a:bodyPr>
            <a:normAutofit fontScale="90000"/>
          </a:bodyPr>
          <a:lstStyle/>
          <a:p>
            <a:r>
              <a:rPr lang="en-US" dirty="0" smtClean="0"/>
              <a:t>Threat actions</a:t>
            </a:r>
            <a:endParaRPr lang="en-US" dirty="0"/>
          </a:p>
        </p:txBody>
      </p:sp>
      <p:sp>
        <p:nvSpPr>
          <p:cNvPr id="4" name="Content Placeholder 3"/>
          <p:cNvSpPr>
            <a:spLocks noGrp="1"/>
          </p:cNvSpPr>
          <p:nvPr>
            <p:ph sz="quarter" idx="4294967295"/>
          </p:nvPr>
        </p:nvSpPr>
        <p:spPr>
          <a:xfrm>
            <a:off x="914400" y="1752600"/>
            <a:ext cx="7391400" cy="3581400"/>
          </a:xfrm>
        </p:spPr>
        <p:txBody>
          <a:bodyPr>
            <a:normAutofit fontScale="77500" lnSpcReduction="20000"/>
          </a:bodyPr>
          <a:lstStyle/>
          <a:p>
            <a:r>
              <a:rPr lang="en-US" dirty="0" smtClean="0"/>
              <a:t>Definition</a:t>
            </a:r>
          </a:p>
          <a:p>
            <a:pPr lvl="1"/>
            <a:r>
              <a:rPr lang="en-US" dirty="0" smtClean="0"/>
              <a:t>Activity </a:t>
            </a:r>
            <a:r>
              <a:rPr lang="en-US" dirty="0"/>
              <a:t>performed by the agent in order to affect the confidentiality, </a:t>
            </a:r>
            <a:r>
              <a:rPr lang="en-US" dirty="0" smtClean="0"/>
              <a:t>integrity</a:t>
            </a:r>
            <a:r>
              <a:rPr lang="en-US" dirty="0"/>
              <a:t>, or availability of the </a:t>
            </a:r>
            <a:r>
              <a:rPr lang="en-US" dirty="0" smtClean="0"/>
              <a:t>asset</a:t>
            </a:r>
          </a:p>
          <a:p>
            <a:r>
              <a:rPr lang="en-US" dirty="0" smtClean="0"/>
              <a:t>New actions emerging all the time</a:t>
            </a:r>
          </a:p>
          <a:p>
            <a:r>
              <a:rPr lang="en-US" dirty="0" smtClean="0"/>
              <a:t>Simple categories</a:t>
            </a:r>
          </a:p>
          <a:p>
            <a:pPr lvl="1"/>
            <a:r>
              <a:rPr lang="en-US" sz="2500" dirty="0"/>
              <a:t>Malware</a:t>
            </a:r>
          </a:p>
          <a:p>
            <a:pPr lvl="1"/>
            <a:r>
              <a:rPr lang="en-US" sz="2500" dirty="0"/>
              <a:t>Hacking</a:t>
            </a:r>
          </a:p>
          <a:p>
            <a:pPr lvl="1"/>
            <a:r>
              <a:rPr lang="en-US" sz="2500" dirty="0"/>
              <a:t>Social engineering</a:t>
            </a:r>
          </a:p>
          <a:p>
            <a:pPr lvl="1"/>
            <a:r>
              <a:rPr lang="en-US" sz="2500" dirty="0"/>
              <a:t>Physical</a:t>
            </a:r>
          </a:p>
          <a:p>
            <a:pPr lvl="1"/>
            <a:r>
              <a:rPr lang="en-US" sz="2500" dirty="0"/>
              <a:t>Error</a:t>
            </a:r>
          </a:p>
          <a:p>
            <a:pPr lvl="1"/>
            <a:r>
              <a:rPr lang="en-US" sz="2500" dirty="0"/>
              <a:t>Environment</a:t>
            </a:r>
          </a:p>
          <a:p>
            <a:pPr lvl="1"/>
            <a:endParaRPr lang="en-US" dirty="0"/>
          </a:p>
        </p:txBody>
      </p:sp>
    </p:spTree>
    <p:extLst>
      <p:ext uri="{BB962C8B-B14F-4D97-AF65-F5344CB8AC3E}">
        <p14:creationId xmlns:p14="http://schemas.microsoft.com/office/powerpoint/2010/main" val="2055830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12</a:t>
            </a:fld>
            <a:endParaRPr lang="en-US" dirty="0"/>
          </a:p>
        </p:txBody>
      </p:sp>
      <p:sp>
        <p:nvSpPr>
          <p:cNvPr id="2" name="Title 1"/>
          <p:cNvSpPr>
            <a:spLocks noGrp="1"/>
          </p:cNvSpPr>
          <p:nvPr>
            <p:ph type="title" idx="4294967295"/>
          </p:nvPr>
        </p:nvSpPr>
        <p:spPr>
          <a:xfrm>
            <a:off x="838200" y="762001"/>
            <a:ext cx="4437063" cy="838200"/>
          </a:xfrm>
        </p:spPr>
        <p:txBody>
          <a:bodyPr/>
          <a:lstStyle/>
          <a:p>
            <a:r>
              <a:rPr lang="en-US" dirty="0" smtClean="0"/>
              <a:t>Threat </a:t>
            </a:r>
            <a:r>
              <a:rPr lang="en-US" dirty="0" smtClean="0"/>
              <a:t>actions</a:t>
            </a:r>
            <a:endParaRPr lang="en-US" dirty="0"/>
          </a:p>
        </p:txBody>
      </p:sp>
      <p:sp>
        <p:nvSpPr>
          <p:cNvPr id="4" name="Content Placeholder 3"/>
          <p:cNvSpPr>
            <a:spLocks noGrp="1"/>
          </p:cNvSpPr>
          <p:nvPr>
            <p:ph sz="quarter" idx="4294967295"/>
          </p:nvPr>
        </p:nvSpPr>
        <p:spPr>
          <a:xfrm>
            <a:off x="990600" y="1752600"/>
            <a:ext cx="7315200" cy="4419600"/>
          </a:xfrm>
        </p:spPr>
        <p:txBody>
          <a:bodyPr>
            <a:noAutofit/>
          </a:bodyPr>
          <a:lstStyle/>
          <a:p>
            <a:r>
              <a:rPr lang="en-US" sz="1800" dirty="0" smtClean="0"/>
              <a:t>Malware</a:t>
            </a:r>
          </a:p>
          <a:p>
            <a:pPr lvl="1">
              <a:spcBef>
                <a:spcPts val="0"/>
              </a:spcBef>
            </a:pPr>
            <a:r>
              <a:rPr lang="en-US" sz="1800" dirty="0" smtClean="0"/>
              <a:t>Malicious software</a:t>
            </a:r>
          </a:p>
          <a:p>
            <a:pPr lvl="2">
              <a:spcBef>
                <a:spcPts val="0"/>
              </a:spcBef>
            </a:pPr>
            <a:r>
              <a:rPr lang="en-US" sz="1800" dirty="0" smtClean="0"/>
              <a:t>Viruses</a:t>
            </a:r>
          </a:p>
          <a:p>
            <a:pPr lvl="2">
              <a:spcBef>
                <a:spcPts val="0"/>
              </a:spcBef>
            </a:pPr>
            <a:r>
              <a:rPr lang="en-US" sz="1800" dirty="0" smtClean="0"/>
              <a:t>Worms</a:t>
            </a:r>
          </a:p>
          <a:p>
            <a:pPr lvl="2">
              <a:spcBef>
                <a:spcPts val="0"/>
              </a:spcBef>
            </a:pPr>
            <a:r>
              <a:rPr lang="en-US" sz="1800" dirty="0" smtClean="0"/>
              <a:t>Bots</a:t>
            </a:r>
          </a:p>
          <a:p>
            <a:pPr lvl="1">
              <a:spcBef>
                <a:spcPts val="0"/>
              </a:spcBef>
            </a:pPr>
            <a:r>
              <a:rPr lang="en-US" sz="1800" dirty="0" smtClean="0"/>
              <a:t>Hacking</a:t>
            </a:r>
          </a:p>
          <a:p>
            <a:pPr lvl="2">
              <a:spcBef>
                <a:spcPts val="0"/>
              </a:spcBef>
            </a:pPr>
            <a:r>
              <a:rPr lang="en-US" sz="1800" dirty="0" smtClean="0"/>
              <a:t>Brute force</a:t>
            </a:r>
          </a:p>
          <a:p>
            <a:pPr lvl="3">
              <a:spcBef>
                <a:spcPts val="0"/>
              </a:spcBef>
            </a:pPr>
            <a:r>
              <a:rPr lang="en-US" sz="1800" dirty="0" smtClean="0"/>
              <a:t>Poor choice of passwords</a:t>
            </a:r>
          </a:p>
          <a:p>
            <a:pPr lvl="2">
              <a:spcBef>
                <a:spcPts val="0"/>
              </a:spcBef>
            </a:pPr>
            <a:r>
              <a:rPr lang="en-US" sz="1800" dirty="0" smtClean="0"/>
              <a:t>Default passwords</a:t>
            </a:r>
          </a:p>
          <a:p>
            <a:pPr lvl="2">
              <a:spcBef>
                <a:spcPts val="0"/>
              </a:spcBef>
            </a:pPr>
            <a:r>
              <a:rPr lang="en-US" sz="1800" dirty="0" smtClean="0"/>
              <a:t>Cross-site scripting</a:t>
            </a:r>
          </a:p>
          <a:p>
            <a:pPr lvl="3">
              <a:spcBef>
                <a:spcPts val="0"/>
              </a:spcBef>
            </a:pPr>
            <a:r>
              <a:rPr lang="en-US" sz="1800" dirty="0" smtClean="0"/>
              <a:t>Most important threat action</a:t>
            </a:r>
          </a:p>
          <a:p>
            <a:pPr lvl="4">
              <a:spcBef>
                <a:spcPts val="0"/>
              </a:spcBef>
            </a:pPr>
            <a:r>
              <a:rPr lang="en-US" sz="1800" dirty="0" smtClean="0"/>
              <a:t>Eric Grosse, VP, Security </a:t>
            </a:r>
            <a:r>
              <a:rPr lang="en-US" sz="1800" dirty="0" err="1" smtClean="0"/>
              <a:t>Engg</a:t>
            </a:r>
            <a:r>
              <a:rPr lang="en-US" sz="1800" dirty="0" smtClean="0"/>
              <a:t>. @ Google, NSF meeting 2012</a:t>
            </a:r>
          </a:p>
          <a:p>
            <a:pPr lvl="2">
              <a:spcBef>
                <a:spcPts val="0"/>
              </a:spcBef>
            </a:pPr>
            <a:r>
              <a:rPr lang="en-US" sz="1800" dirty="0" smtClean="0"/>
              <a:t>SQL injection</a:t>
            </a:r>
          </a:p>
          <a:p>
            <a:pPr lvl="2">
              <a:spcBef>
                <a:spcPts val="0"/>
              </a:spcBef>
            </a:pPr>
            <a:r>
              <a:rPr lang="en-US" sz="1800" dirty="0" smtClean="0"/>
              <a:t>Misuse of privileges</a:t>
            </a:r>
            <a:endParaRPr lang="en-US" sz="1800" dirty="0"/>
          </a:p>
        </p:txBody>
      </p:sp>
    </p:spTree>
    <p:extLst>
      <p:ext uri="{BB962C8B-B14F-4D97-AF65-F5344CB8AC3E}">
        <p14:creationId xmlns:p14="http://schemas.microsoft.com/office/powerpoint/2010/main" val="3896365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13</a:t>
            </a:fld>
            <a:endParaRPr lang="en-US" dirty="0"/>
          </a:p>
        </p:txBody>
      </p:sp>
      <p:sp>
        <p:nvSpPr>
          <p:cNvPr id="2" name="Title 1"/>
          <p:cNvSpPr>
            <a:spLocks noGrp="1"/>
          </p:cNvSpPr>
          <p:nvPr>
            <p:ph type="title" idx="4294967295"/>
          </p:nvPr>
        </p:nvSpPr>
        <p:spPr>
          <a:xfrm>
            <a:off x="990600" y="914401"/>
            <a:ext cx="4132263" cy="685800"/>
          </a:xfrm>
        </p:spPr>
        <p:txBody>
          <a:bodyPr>
            <a:normAutofit fontScale="90000"/>
          </a:bodyPr>
          <a:lstStyle/>
          <a:p>
            <a:r>
              <a:rPr lang="en-US" dirty="0" smtClean="0"/>
              <a:t>Threat </a:t>
            </a:r>
            <a:r>
              <a:rPr lang="en-US" dirty="0" smtClean="0"/>
              <a:t>actions</a:t>
            </a:r>
            <a:endParaRPr lang="en-US" dirty="0"/>
          </a:p>
        </p:txBody>
      </p:sp>
      <p:sp>
        <p:nvSpPr>
          <p:cNvPr id="4" name="Content Placeholder 3"/>
          <p:cNvSpPr>
            <a:spLocks noGrp="1"/>
          </p:cNvSpPr>
          <p:nvPr>
            <p:ph sz="quarter" idx="4294967295"/>
          </p:nvPr>
        </p:nvSpPr>
        <p:spPr>
          <a:xfrm>
            <a:off x="838200" y="1676400"/>
            <a:ext cx="7620000" cy="4343400"/>
          </a:xfrm>
        </p:spPr>
        <p:txBody>
          <a:bodyPr>
            <a:noAutofit/>
          </a:bodyPr>
          <a:lstStyle/>
          <a:p>
            <a:r>
              <a:rPr lang="en-US" sz="1800" dirty="0" smtClean="0"/>
              <a:t>Social engineering</a:t>
            </a:r>
          </a:p>
          <a:p>
            <a:pPr lvl="1"/>
            <a:r>
              <a:rPr lang="en-US" sz="1800" dirty="0" smtClean="0"/>
              <a:t>Unapproved software</a:t>
            </a:r>
          </a:p>
          <a:p>
            <a:pPr lvl="1"/>
            <a:r>
              <a:rPr lang="en-US" sz="1800" dirty="0" smtClean="0"/>
              <a:t>Phishing</a:t>
            </a:r>
          </a:p>
          <a:p>
            <a:pPr lvl="1"/>
            <a:r>
              <a:rPr lang="en-US" sz="1800" dirty="0" smtClean="0"/>
              <a:t>Pre-texting</a:t>
            </a:r>
          </a:p>
          <a:p>
            <a:r>
              <a:rPr lang="en-US" sz="1800" dirty="0" smtClean="0"/>
              <a:t>Physical</a:t>
            </a:r>
          </a:p>
          <a:p>
            <a:pPr lvl="1"/>
            <a:r>
              <a:rPr lang="en-US" sz="1800" dirty="0" smtClean="0"/>
              <a:t>Unauthorized access</a:t>
            </a:r>
          </a:p>
          <a:p>
            <a:pPr lvl="1"/>
            <a:r>
              <a:rPr lang="en-US" sz="1800" dirty="0" smtClean="0"/>
              <a:t>Theft</a:t>
            </a:r>
          </a:p>
          <a:p>
            <a:r>
              <a:rPr lang="en-US" sz="1800" dirty="0" smtClean="0"/>
              <a:t>Error</a:t>
            </a:r>
          </a:p>
          <a:p>
            <a:pPr lvl="1"/>
            <a:r>
              <a:rPr lang="en-US" sz="1800" dirty="0" err="1" smtClean="0"/>
              <a:t>Mis</a:t>
            </a:r>
            <a:r>
              <a:rPr lang="en-US" sz="1800" dirty="0" smtClean="0"/>
              <a:t>-configuration</a:t>
            </a:r>
          </a:p>
          <a:p>
            <a:r>
              <a:rPr lang="en-US" sz="1800" dirty="0" smtClean="0"/>
              <a:t>Environment</a:t>
            </a:r>
          </a:p>
          <a:p>
            <a:pPr lvl="1"/>
            <a:r>
              <a:rPr lang="en-US" sz="1800" dirty="0" smtClean="0"/>
              <a:t>Power and equipment outages</a:t>
            </a:r>
          </a:p>
          <a:p>
            <a:pPr lvl="1"/>
            <a:r>
              <a:rPr lang="en-US" sz="1800" dirty="0" smtClean="0"/>
              <a:t>Natural events</a:t>
            </a:r>
          </a:p>
          <a:p>
            <a:pPr lvl="1"/>
            <a:endParaRPr lang="en-US" sz="1800" dirty="0" smtClean="0"/>
          </a:p>
          <a:p>
            <a:pPr lvl="1"/>
            <a:endParaRPr lang="en-US" sz="1800" dirty="0"/>
          </a:p>
        </p:txBody>
      </p:sp>
    </p:spTree>
    <p:extLst>
      <p:ext uri="{BB962C8B-B14F-4D97-AF65-F5344CB8AC3E}">
        <p14:creationId xmlns:p14="http://schemas.microsoft.com/office/powerpoint/2010/main" val="1147054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14</a:t>
            </a:fld>
            <a:endParaRPr lang="en-US" dirty="0"/>
          </a:p>
        </p:txBody>
      </p:sp>
      <p:sp>
        <p:nvSpPr>
          <p:cNvPr id="2" name="Title 1"/>
          <p:cNvSpPr>
            <a:spLocks noGrp="1"/>
          </p:cNvSpPr>
          <p:nvPr>
            <p:ph type="title" idx="4294967295"/>
          </p:nvPr>
        </p:nvSpPr>
        <p:spPr>
          <a:xfrm>
            <a:off x="896937" y="884237"/>
            <a:ext cx="5275263" cy="715963"/>
          </a:xfrm>
        </p:spPr>
        <p:txBody>
          <a:bodyPr>
            <a:normAutofit fontScale="90000"/>
          </a:bodyPr>
          <a:lstStyle/>
          <a:p>
            <a:r>
              <a:rPr lang="en-US" dirty="0" smtClean="0"/>
              <a:t>Vulnerabilities</a:t>
            </a:r>
            <a:endParaRPr lang="en-US" dirty="0"/>
          </a:p>
        </p:txBody>
      </p:sp>
      <p:sp>
        <p:nvSpPr>
          <p:cNvPr id="4" name="Content Placeholder 3"/>
          <p:cNvSpPr>
            <a:spLocks noGrp="1"/>
          </p:cNvSpPr>
          <p:nvPr>
            <p:ph sz="quarter" idx="4294967295"/>
          </p:nvPr>
        </p:nvSpPr>
        <p:spPr>
          <a:xfrm>
            <a:off x="304800" y="1676400"/>
            <a:ext cx="8229600" cy="2743200"/>
          </a:xfrm>
        </p:spPr>
        <p:txBody>
          <a:bodyPr>
            <a:normAutofit/>
          </a:bodyPr>
          <a:lstStyle/>
          <a:p>
            <a:r>
              <a:rPr lang="en-US" sz="1800" dirty="0" smtClean="0"/>
              <a:t>Definition</a:t>
            </a:r>
          </a:p>
          <a:p>
            <a:pPr lvl="1"/>
            <a:r>
              <a:rPr lang="en-US" sz="1800" dirty="0" smtClean="0"/>
              <a:t>Weaknesses </a:t>
            </a:r>
            <a:r>
              <a:rPr lang="en-US" sz="1800" dirty="0"/>
              <a:t>in information systems that gives threats the opportunity to compromise </a:t>
            </a:r>
            <a:r>
              <a:rPr lang="en-US" sz="1800" dirty="0" smtClean="0"/>
              <a:t>assets</a:t>
            </a:r>
          </a:p>
          <a:p>
            <a:r>
              <a:rPr lang="en-US" sz="1800" dirty="0" smtClean="0"/>
              <a:t>Relationship with threats</a:t>
            </a:r>
          </a:p>
          <a:p>
            <a:pPr lvl="1"/>
            <a:r>
              <a:rPr lang="en-US" sz="1800" dirty="0" smtClean="0"/>
              <a:t>Vulnerability is not a risk without a threat exploiting it</a:t>
            </a:r>
          </a:p>
          <a:p>
            <a:pPr lvl="1"/>
            <a:r>
              <a:rPr lang="en-US" sz="1800" dirty="0" smtClean="0"/>
              <a:t>Threat is not a risk without a vulnerability to be exploited</a:t>
            </a:r>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723900" y="3657600"/>
            <a:ext cx="5305425" cy="2667000"/>
          </a:xfrm>
          <a:prstGeom prst="rect">
            <a:avLst/>
          </a:prstGeom>
        </p:spPr>
      </p:pic>
    </p:spTree>
    <p:extLst>
      <p:ext uri="{BB962C8B-B14F-4D97-AF65-F5344CB8AC3E}">
        <p14:creationId xmlns:p14="http://schemas.microsoft.com/office/powerpoint/2010/main" val="794489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15</a:t>
            </a:fld>
            <a:endParaRPr lang="en-US"/>
          </a:p>
        </p:txBody>
      </p:sp>
      <p:sp>
        <p:nvSpPr>
          <p:cNvPr id="2" name="Title 1"/>
          <p:cNvSpPr>
            <a:spLocks noGrp="1"/>
          </p:cNvSpPr>
          <p:nvPr>
            <p:ph type="title" idx="4294967295"/>
          </p:nvPr>
        </p:nvSpPr>
        <p:spPr>
          <a:xfrm>
            <a:off x="381000" y="838200"/>
            <a:ext cx="5275263" cy="792163"/>
          </a:xfrm>
        </p:spPr>
        <p:txBody>
          <a:bodyPr/>
          <a:lstStyle/>
          <a:p>
            <a:r>
              <a:rPr lang="en-US" dirty="0" smtClean="0"/>
              <a:t>Vulnerability trends</a:t>
            </a:r>
            <a:endParaRPr lang="en-US" dirty="0"/>
          </a:p>
        </p:txBody>
      </p:sp>
      <p:sp>
        <p:nvSpPr>
          <p:cNvPr id="4" name="Content Placeholder 3"/>
          <p:cNvSpPr>
            <a:spLocks noGrp="1"/>
          </p:cNvSpPr>
          <p:nvPr>
            <p:ph sz="quarter" idx="4294967295"/>
          </p:nvPr>
        </p:nvSpPr>
        <p:spPr>
          <a:xfrm>
            <a:off x="838200" y="1752600"/>
            <a:ext cx="3886200" cy="4403725"/>
          </a:xfrm>
        </p:spPr>
        <p:txBody>
          <a:bodyPr>
            <a:normAutofit/>
          </a:bodyPr>
          <a:lstStyle/>
          <a:p>
            <a:r>
              <a:rPr lang="en-US" sz="1800" dirty="0" smtClean="0"/>
              <a:t>Source:</a:t>
            </a:r>
          </a:p>
          <a:p>
            <a:pPr lvl="1"/>
            <a:r>
              <a:rPr lang="en-US" sz="1800" dirty="0" smtClean="0"/>
              <a:t>Kuhn and Johnson, Vulnerability trends: measuring progress, IEEE IT Pro, 12(4), pg. 51-53, 2010</a:t>
            </a:r>
            <a:endParaRPr lang="en-US"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990600"/>
            <a:ext cx="3438148" cy="5120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731882" y="4571999"/>
            <a:ext cx="4068718" cy="92333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dirty="0" smtClean="0">
                <a:solidFill>
                  <a:schemeClr val="tx1"/>
                </a:solidFill>
              </a:rPr>
              <a:t>Google Question:</a:t>
            </a:r>
          </a:p>
          <a:p>
            <a:r>
              <a:rPr lang="en-US" dirty="0" smtClean="0">
                <a:solidFill>
                  <a:schemeClr val="tx1"/>
                </a:solidFill>
              </a:rPr>
              <a:t>How have vulnerability trends changed between 2010 and today?</a:t>
            </a:r>
            <a:endParaRPr lang="en-US" dirty="0">
              <a:solidFill>
                <a:schemeClr val="tx1"/>
              </a:solidFill>
            </a:endParaRPr>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43338" y="4117181"/>
            <a:ext cx="766763" cy="766763"/>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pic>
    </p:spTree>
    <p:extLst>
      <p:ext uri="{BB962C8B-B14F-4D97-AF65-F5344CB8AC3E}">
        <p14:creationId xmlns:p14="http://schemas.microsoft.com/office/powerpoint/2010/main" val="4032036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16</a:t>
            </a:fld>
            <a:endParaRPr lang="en-US" dirty="0"/>
          </a:p>
        </p:txBody>
      </p:sp>
      <p:sp>
        <p:nvSpPr>
          <p:cNvPr id="2" name="Title 1"/>
          <p:cNvSpPr>
            <a:spLocks noGrp="1"/>
          </p:cNvSpPr>
          <p:nvPr>
            <p:ph type="title" idx="4294967295"/>
          </p:nvPr>
        </p:nvSpPr>
        <p:spPr>
          <a:xfrm>
            <a:off x="838200" y="838199"/>
            <a:ext cx="7391400" cy="762001"/>
          </a:xfrm>
        </p:spPr>
        <p:txBody>
          <a:bodyPr>
            <a:normAutofit/>
          </a:bodyPr>
          <a:lstStyle/>
          <a:p>
            <a:r>
              <a:rPr lang="en-US" dirty="0" smtClean="0"/>
              <a:t>Vulnerability </a:t>
            </a:r>
            <a:r>
              <a:rPr lang="en-US" dirty="0" smtClean="0"/>
              <a:t>Categories</a:t>
            </a:r>
            <a:endParaRPr lang="en-US" dirty="0"/>
          </a:p>
        </p:txBody>
      </p:sp>
      <p:sp>
        <p:nvSpPr>
          <p:cNvPr id="4" name="Content Placeholder 3"/>
          <p:cNvSpPr>
            <a:spLocks noGrp="1"/>
          </p:cNvSpPr>
          <p:nvPr>
            <p:ph sz="quarter" idx="4294967295"/>
          </p:nvPr>
        </p:nvSpPr>
        <p:spPr>
          <a:xfrm>
            <a:off x="838200" y="1752600"/>
            <a:ext cx="7467600" cy="3581400"/>
          </a:xfrm>
        </p:spPr>
        <p:txBody>
          <a:bodyPr>
            <a:normAutofit/>
          </a:bodyPr>
          <a:lstStyle/>
          <a:p>
            <a:r>
              <a:rPr lang="en-US" sz="1800" dirty="0" smtClean="0"/>
              <a:t>Operating system vulnerabilities</a:t>
            </a:r>
          </a:p>
          <a:p>
            <a:pPr lvl="1"/>
            <a:r>
              <a:rPr lang="en-US" sz="1800" dirty="0" smtClean="0"/>
              <a:t>Patch </a:t>
            </a:r>
            <a:r>
              <a:rPr lang="en-US" sz="1800" dirty="0"/>
              <a:t>T</a:t>
            </a:r>
            <a:r>
              <a:rPr lang="en-US" sz="1800" dirty="0" smtClean="0"/>
              <a:t>uesday</a:t>
            </a:r>
            <a:endParaRPr lang="en-US" sz="1800" dirty="0"/>
          </a:p>
          <a:p>
            <a:endParaRPr lang="en-US" sz="1800" dirty="0" smtClean="0"/>
          </a:p>
          <a:p>
            <a:r>
              <a:rPr lang="en-US" sz="1800" dirty="0" smtClean="0"/>
              <a:t>Application vulnerabilities</a:t>
            </a:r>
          </a:p>
          <a:p>
            <a:pPr lvl="1"/>
            <a:r>
              <a:rPr lang="en-US" sz="1800" dirty="0" smtClean="0"/>
              <a:t>OWASP top 25 list</a:t>
            </a:r>
            <a:endParaRPr lang="en-US" sz="1800" dirty="0"/>
          </a:p>
        </p:txBody>
      </p:sp>
    </p:spTree>
    <p:extLst>
      <p:ext uri="{BB962C8B-B14F-4D97-AF65-F5344CB8AC3E}">
        <p14:creationId xmlns:p14="http://schemas.microsoft.com/office/powerpoint/2010/main" val="2816127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17</a:t>
            </a:fld>
            <a:endParaRPr lang="en-US" dirty="0"/>
          </a:p>
        </p:txBody>
      </p:sp>
      <p:sp>
        <p:nvSpPr>
          <p:cNvPr id="2" name="Title 1"/>
          <p:cNvSpPr>
            <a:spLocks noGrp="1"/>
          </p:cNvSpPr>
          <p:nvPr>
            <p:ph type="title" idx="4294967295"/>
          </p:nvPr>
        </p:nvSpPr>
        <p:spPr>
          <a:xfrm>
            <a:off x="838200" y="838199"/>
            <a:ext cx="7391400" cy="762001"/>
          </a:xfrm>
        </p:spPr>
        <p:txBody>
          <a:bodyPr>
            <a:normAutofit fontScale="90000"/>
          </a:bodyPr>
          <a:lstStyle/>
          <a:p>
            <a:r>
              <a:rPr lang="en-US" dirty="0" smtClean="0"/>
              <a:t>Vulnerability </a:t>
            </a:r>
            <a:r>
              <a:rPr lang="en-US" dirty="0" smtClean="0"/>
              <a:t>Scanner: </a:t>
            </a:r>
            <a:r>
              <a:rPr lang="en-US" dirty="0" err="1" smtClean="0"/>
              <a:t>Qualys</a:t>
            </a:r>
            <a:endParaRPr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6758" y="1701800"/>
            <a:ext cx="6131442" cy="4394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901246" y="2505670"/>
            <a:ext cx="1918154" cy="923330"/>
          </a:xfrm>
          <a:prstGeom prst="rect">
            <a:avLst/>
          </a:prstGeom>
          <a:noFill/>
        </p:spPr>
        <p:txBody>
          <a:bodyPr wrap="none" rtlCol="0">
            <a:spAutoFit/>
          </a:bodyPr>
          <a:lstStyle/>
          <a:p>
            <a:r>
              <a:rPr lang="en-US" dirty="0" smtClean="0"/>
              <a:t>Run a scan on</a:t>
            </a:r>
          </a:p>
          <a:p>
            <a:pPr marL="285750" indent="-285750">
              <a:buFont typeface="Arial" panose="020B0604020202020204" pitchFamily="34" charset="0"/>
              <a:buChar char="•"/>
            </a:pPr>
            <a:r>
              <a:rPr lang="en-US" dirty="0" smtClean="0"/>
              <a:t>A website</a:t>
            </a:r>
          </a:p>
          <a:p>
            <a:pPr marL="285750" indent="-285750">
              <a:buFont typeface="Arial" panose="020B0604020202020204" pitchFamily="34" charset="0"/>
              <a:buChar char="•"/>
            </a:pPr>
            <a:r>
              <a:rPr lang="en-US" dirty="0" smtClean="0"/>
              <a:t>An IP address</a:t>
            </a:r>
            <a:endParaRPr lang="en-US" dirty="0"/>
          </a:p>
        </p:txBody>
      </p:sp>
    </p:spTree>
    <p:extLst>
      <p:ext uri="{BB962C8B-B14F-4D97-AF65-F5344CB8AC3E}">
        <p14:creationId xmlns:p14="http://schemas.microsoft.com/office/powerpoint/2010/main" val="2494467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18</a:t>
            </a:fld>
            <a:endParaRPr lang="en-US"/>
          </a:p>
        </p:txBody>
      </p:sp>
      <p:sp>
        <p:nvSpPr>
          <p:cNvPr id="2" name="Title 1"/>
          <p:cNvSpPr>
            <a:spLocks noGrp="1"/>
          </p:cNvSpPr>
          <p:nvPr>
            <p:ph type="title" idx="4294967295"/>
          </p:nvPr>
        </p:nvSpPr>
        <p:spPr>
          <a:xfrm>
            <a:off x="914400" y="914400"/>
            <a:ext cx="5275263" cy="715963"/>
          </a:xfrm>
        </p:spPr>
        <p:txBody>
          <a:bodyPr>
            <a:normAutofit fontScale="90000"/>
          </a:bodyPr>
          <a:lstStyle/>
          <a:p>
            <a:r>
              <a:rPr lang="en-US" dirty="0" smtClean="0"/>
              <a:t>Summary</a:t>
            </a:r>
            <a:endParaRPr lang="en-US" dirty="0"/>
          </a:p>
        </p:txBody>
      </p:sp>
      <p:sp>
        <p:nvSpPr>
          <p:cNvPr id="3" name="Content Placeholder 2"/>
          <p:cNvSpPr>
            <a:spLocks noGrp="1"/>
          </p:cNvSpPr>
          <p:nvPr>
            <p:ph sz="quarter" idx="4294967295"/>
          </p:nvPr>
        </p:nvSpPr>
        <p:spPr>
          <a:xfrm>
            <a:off x="914400" y="1752600"/>
            <a:ext cx="7467600" cy="3613150"/>
          </a:xfrm>
        </p:spPr>
        <p:txBody>
          <a:bodyPr>
            <a:noAutofit/>
          </a:bodyPr>
          <a:lstStyle/>
          <a:p>
            <a:pPr>
              <a:buFont typeface="Wingdings" panose="05000000000000000000" pitchFamily="2" charset="2"/>
              <a:buChar char="ü"/>
            </a:pPr>
            <a:r>
              <a:rPr lang="en-US" sz="1800" dirty="0"/>
              <a:t>Assets</a:t>
            </a:r>
          </a:p>
          <a:p>
            <a:pPr>
              <a:buFont typeface="Wingdings" panose="05000000000000000000" pitchFamily="2" charset="2"/>
              <a:buChar char="ü"/>
            </a:pPr>
            <a:r>
              <a:rPr lang="en-US" sz="1800" dirty="0"/>
              <a:t>Identification</a:t>
            </a:r>
          </a:p>
          <a:p>
            <a:pPr>
              <a:buFont typeface="Wingdings" panose="05000000000000000000" pitchFamily="2" charset="2"/>
              <a:buChar char="ü"/>
            </a:pPr>
            <a:r>
              <a:rPr lang="en-US" sz="1800" dirty="0"/>
              <a:t>Asset types</a:t>
            </a:r>
          </a:p>
          <a:p>
            <a:pPr>
              <a:buFont typeface="Wingdings" panose="05000000000000000000" pitchFamily="2" charset="2"/>
              <a:buChar char="ü"/>
            </a:pPr>
            <a:r>
              <a:rPr lang="en-US" sz="1800" dirty="0"/>
              <a:t>Characterization</a:t>
            </a:r>
          </a:p>
          <a:p>
            <a:pPr lvl="1">
              <a:buFont typeface="Wingdings" panose="05000000000000000000" pitchFamily="2" charset="2"/>
              <a:buChar char="ü"/>
            </a:pPr>
            <a:r>
              <a:rPr lang="en-US" sz="1800" dirty="0"/>
              <a:t>Sensitivity</a:t>
            </a:r>
          </a:p>
          <a:p>
            <a:pPr lvl="1">
              <a:buFont typeface="Wingdings" panose="05000000000000000000" pitchFamily="2" charset="2"/>
              <a:buChar char="ü"/>
            </a:pPr>
            <a:r>
              <a:rPr lang="en-US" sz="1800" dirty="0"/>
              <a:t>Criticality</a:t>
            </a:r>
          </a:p>
          <a:p>
            <a:pPr>
              <a:buFont typeface="Wingdings" panose="05000000000000000000" pitchFamily="2" charset="2"/>
              <a:buChar char="ü"/>
            </a:pPr>
            <a:r>
              <a:rPr lang="en-US" sz="1800" dirty="0"/>
              <a:t>Ownership</a:t>
            </a:r>
          </a:p>
          <a:p>
            <a:pPr>
              <a:buFont typeface="Wingdings" panose="05000000000000000000" pitchFamily="2" charset="2"/>
              <a:buChar char="ü"/>
            </a:pPr>
            <a:r>
              <a:rPr lang="en-US" sz="1800" dirty="0"/>
              <a:t>Operational responsibilities</a:t>
            </a:r>
          </a:p>
          <a:p>
            <a:pPr lvl="1">
              <a:buFont typeface="Wingdings" panose="05000000000000000000" pitchFamily="2" charset="2"/>
              <a:buChar char="ü"/>
            </a:pPr>
            <a:endParaRPr lang="en-US" sz="1800" dirty="0"/>
          </a:p>
          <a:p>
            <a:pPr>
              <a:buFont typeface="Wingdings" panose="05000000000000000000" pitchFamily="2" charset="2"/>
              <a:buChar char="ü"/>
            </a:pPr>
            <a:endParaRPr lang="en-US" sz="1800" dirty="0"/>
          </a:p>
        </p:txBody>
      </p:sp>
    </p:spTree>
    <p:extLst>
      <p:ext uri="{BB962C8B-B14F-4D97-AF65-F5344CB8AC3E}">
        <p14:creationId xmlns:p14="http://schemas.microsoft.com/office/powerpoint/2010/main" val="26213342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19</a:t>
            </a:fld>
            <a:endParaRPr lang="en-US"/>
          </a:p>
        </p:txBody>
      </p:sp>
      <p:sp>
        <p:nvSpPr>
          <p:cNvPr id="3" name="Rectangle 2"/>
          <p:cNvSpPr/>
          <p:nvPr/>
        </p:nvSpPr>
        <p:spPr>
          <a:xfrm>
            <a:off x="609600" y="1752600"/>
            <a:ext cx="8001000" cy="5078313"/>
          </a:xfrm>
          <a:prstGeom prst="rect">
            <a:avLst/>
          </a:prstGeom>
        </p:spPr>
        <p:txBody>
          <a:bodyPr wrap="square">
            <a:spAutoFit/>
          </a:bodyPr>
          <a:lstStyle/>
          <a:p>
            <a:pPr marL="342900" indent="-342900">
              <a:buFont typeface="+mj-lt"/>
              <a:buAutoNum type="arabicPeriod"/>
            </a:pPr>
            <a:r>
              <a:rPr lang="en-US" dirty="0" smtClean="0"/>
              <a:t>What </a:t>
            </a:r>
            <a:r>
              <a:rPr lang="en-US" dirty="0"/>
              <a:t>is a threat? Provide some examples</a:t>
            </a:r>
            <a:r>
              <a:rPr lang="en-US" dirty="0" smtClean="0"/>
              <a:t>.</a:t>
            </a:r>
          </a:p>
          <a:p>
            <a:pPr marL="342900" indent="-342900">
              <a:buFont typeface="+mj-lt"/>
              <a:buAutoNum type="arabicPeriod"/>
            </a:pPr>
            <a:r>
              <a:rPr lang="en-US" dirty="0" smtClean="0"/>
              <a:t>What </a:t>
            </a:r>
            <a:r>
              <a:rPr lang="en-US" dirty="0"/>
              <a:t>is a threat model? Why are threat models </a:t>
            </a:r>
            <a:r>
              <a:rPr lang="en-US" dirty="0" smtClean="0"/>
              <a:t>useful?</a:t>
            </a:r>
          </a:p>
          <a:p>
            <a:pPr marL="342900" indent="-342900">
              <a:buFont typeface="+mj-lt"/>
              <a:buAutoNum type="arabicPeriod"/>
            </a:pPr>
            <a:r>
              <a:rPr lang="en-US" dirty="0" smtClean="0"/>
              <a:t>Consider </a:t>
            </a:r>
            <a:r>
              <a:rPr lang="en-US" dirty="0"/>
              <a:t>your laptop as the asset. Draw your threat model for the </a:t>
            </a:r>
            <a:r>
              <a:rPr lang="en-US" dirty="0" smtClean="0"/>
              <a:t>asset.</a:t>
            </a:r>
          </a:p>
          <a:p>
            <a:pPr marL="342900" indent="-342900">
              <a:buFont typeface="+mj-lt"/>
              <a:buAutoNum type="arabicPeriod"/>
            </a:pPr>
            <a:r>
              <a:rPr lang="en-US" dirty="0" smtClean="0"/>
              <a:t>What </a:t>
            </a:r>
            <a:r>
              <a:rPr lang="en-US" dirty="0"/>
              <a:t>are threat agents? Provide some examples. </a:t>
            </a:r>
            <a:endParaRPr lang="en-US" dirty="0" smtClean="0"/>
          </a:p>
          <a:p>
            <a:pPr marL="342900" indent="-342900">
              <a:buFont typeface="+mj-lt"/>
              <a:buAutoNum type="arabicPeriod"/>
            </a:pPr>
            <a:r>
              <a:rPr lang="en-US" dirty="0" smtClean="0"/>
              <a:t>What </a:t>
            </a:r>
            <a:r>
              <a:rPr lang="en-US" dirty="0"/>
              <a:t>are the different types of threat agents? How </a:t>
            </a:r>
            <a:r>
              <a:rPr lang="en-US" dirty="0" smtClean="0"/>
              <a:t>have they </a:t>
            </a:r>
            <a:r>
              <a:rPr lang="en-US" dirty="0"/>
              <a:t>evolved in prevalence over time? </a:t>
            </a:r>
            <a:endParaRPr lang="en-US" dirty="0" smtClean="0"/>
          </a:p>
          <a:p>
            <a:pPr marL="342900" indent="-342900">
              <a:buFont typeface="+mj-lt"/>
              <a:buAutoNum type="arabicPeriod"/>
            </a:pPr>
            <a:r>
              <a:rPr lang="en-US" dirty="0" smtClean="0"/>
              <a:t>Describe </a:t>
            </a:r>
            <a:r>
              <a:rPr lang="en-US" dirty="0"/>
              <a:t>the typical Nigerian 419 scam. </a:t>
            </a:r>
            <a:endParaRPr lang="en-US" dirty="0" smtClean="0"/>
          </a:p>
          <a:p>
            <a:pPr marL="342900" indent="-342900">
              <a:buFont typeface="+mj-lt"/>
              <a:buAutoNum type="arabicPeriod"/>
            </a:pPr>
            <a:r>
              <a:rPr lang="en-US" dirty="0" smtClean="0"/>
              <a:t>What </a:t>
            </a:r>
            <a:r>
              <a:rPr lang="en-US" dirty="0"/>
              <a:t>are </a:t>
            </a:r>
            <a:r>
              <a:rPr lang="en-US" dirty="0" smtClean="0"/>
              <a:t>hacktivists?8</a:t>
            </a:r>
          </a:p>
          <a:p>
            <a:pPr marL="342900" indent="-342900">
              <a:buFont typeface="+mj-lt"/>
              <a:buAutoNum type="arabicPeriod"/>
            </a:pPr>
            <a:r>
              <a:rPr lang="en-US" dirty="0" smtClean="0"/>
              <a:t>In </a:t>
            </a:r>
            <a:r>
              <a:rPr lang="en-US" dirty="0"/>
              <a:t>your opinion, which organization in your local area would be the most likely target of a hacktivist attack? Why</a:t>
            </a:r>
            <a:r>
              <a:rPr lang="en-US" dirty="0" smtClean="0"/>
              <a:t>?</a:t>
            </a:r>
          </a:p>
          <a:p>
            <a:pPr marL="342900" indent="-342900">
              <a:buFont typeface="+mj-lt"/>
              <a:buAutoNum type="arabicPeriod"/>
            </a:pPr>
            <a:r>
              <a:rPr lang="en-US" dirty="0" smtClean="0"/>
              <a:t>What </a:t>
            </a:r>
            <a:r>
              <a:rPr lang="en-US" dirty="0"/>
              <a:t>are some known motivations of governments to sponsor or endorse </a:t>
            </a:r>
            <a:r>
              <a:rPr lang="en-US" dirty="0" smtClean="0"/>
              <a:t>cybercrime?</a:t>
            </a:r>
          </a:p>
          <a:p>
            <a:pPr marL="342900" indent="-342900">
              <a:buFont typeface="+mj-lt"/>
              <a:buAutoNum type="arabicPeriod"/>
            </a:pPr>
            <a:r>
              <a:rPr lang="en-US" dirty="0" smtClean="0"/>
              <a:t>What </a:t>
            </a:r>
            <a:r>
              <a:rPr lang="en-US" dirty="0"/>
              <a:t>are internal threat agents? Provide some </a:t>
            </a:r>
            <a:r>
              <a:rPr lang="en-US" dirty="0" smtClean="0"/>
              <a:t>exam </a:t>
            </a:r>
            <a:r>
              <a:rPr lang="en-US" dirty="0" err="1"/>
              <a:t>ples</a:t>
            </a:r>
            <a:r>
              <a:rPr lang="en-US" dirty="0"/>
              <a:t>. Which of these do you think is the most </a:t>
            </a:r>
            <a:r>
              <a:rPr lang="en-US" dirty="0" smtClean="0"/>
              <a:t>dangerous</a:t>
            </a:r>
            <a:r>
              <a:rPr lang="en-US" dirty="0"/>
              <a:t>? </a:t>
            </a:r>
            <a:r>
              <a:rPr lang="en-US" dirty="0" smtClean="0"/>
              <a:t>Why?</a:t>
            </a:r>
          </a:p>
          <a:p>
            <a:pPr marL="342900" indent="-342900">
              <a:buFont typeface="+mj-lt"/>
              <a:buAutoNum type="arabicPeriod"/>
            </a:pPr>
            <a:r>
              <a:rPr lang="en-US" dirty="0" smtClean="0"/>
              <a:t>How </a:t>
            </a:r>
            <a:r>
              <a:rPr lang="en-US" dirty="0"/>
              <a:t>can top management be a threat agent from the per- </a:t>
            </a:r>
            <a:r>
              <a:rPr lang="en-US" dirty="0" err="1"/>
              <a:t>spective</a:t>
            </a:r>
            <a:r>
              <a:rPr lang="en-US" dirty="0"/>
              <a:t> of information </a:t>
            </a:r>
            <a:r>
              <a:rPr lang="en-US" dirty="0" smtClean="0"/>
              <a:t>security?</a:t>
            </a:r>
          </a:p>
          <a:p>
            <a:pPr marL="342900" indent="-342900">
              <a:buFont typeface="+mj-lt"/>
              <a:buAutoNum type="arabicPeriod"/>
            </a:pPr>
            <a:r>
              <a:rPr lang="en-US" dirty="0" smtClean="0"/>
              <a:t>What </a:t>
            </a:r>
            <a:r>
              <a:rPr lang="en-US" dirty="0"/>
              <a:t>is a threat action? What are some common threat actions?</a:t>
            </a:r>
          </a:p>
          <a:p>
            <a:endParaRPr lang="en-US" dirty="0"/>
          </a:p>
        </p:txBody>
      </p:sp>
      <p:sp>
        <p:nvSpPr>
          <p:cNvPr id="4" name="Title 1"/>
          <p:cNvSpPr txBox="1">
            <a:spLocks/>
          </p:cNvSpPr>
          <p:nvPr/>
        </p:nvSpPr>
        <p:spPr>
          <a:xfrm>
            <a:off x="914400" y="762000"/>
            <a:ext cx="7315200" cy="80327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Chapter Review Questions</a:t>
            </a:r>
            <a:endParaRPr lang="en-US" dirty="0"/>
          </a:p>
        </p:txBody>
      </p:sp>
    </p:spTree>
    <p:extLst>
      <p:ext uri="{BB962C8B-B14F-4D97-AF65-F5344CB8AC3E}">
        <p14:creationId xmlns:p14="http://schemas.microsoft.com/office/powerpoint/2010/main" val="11493052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41B0A3F-D3D1-4D5A-8D2D-36133BDF8F05}" type="slidenum">
              <a:rPr lang="en-US" smtClean="0"/>
              <a:pPr>
                <a:defRPr/>
              </a:pPr>
              <a:t>2</a:t>
            </a:fld>
            <a:endParaRPr lang="en-US" dirty="0"/>
          </a:p>
        </p:txBody>
      </p:sp>
      <p:sp>
        <p:nvSpPr>
          <p:cNvPr id="2" name="Title 1"/>
          <p:cNvSpPr>
            <a:spLocks noGrp="1"/>
          </p:cNvSpPr>
          <p:nvPr>
            <p:ph type="title" idx="4294967295"/>
          </p:nvPr>
        </p:nvSpPr>
        <p:spPr>
          <a:xfrm>
            <a:off x="876300" y="789781"/>
            <a:ext cx="5275263" cy="820737"/>
          </a:xfrm>
        </p:spPr>
        <p:txBody>
          <a:bodyPr>
            <a:normAutofit/>
          </a:bodyPr>
          <a:lstStyle/>
          <a:p>
            <a:r>
              <a:rPr lang="en-US" sz="3200" b="1" dirty="0" smtClean="0">
                <a:solidFill>
                  <a:schemeClr val="accent1">
                    <a:lumMod val="75000"/>
                  </a:schemeClr>
                </a:solidFill>
              </a:rPr>
              <a:t>Agenda</a:t>
            </a:r>
            <a:endParaRPr lang="en-US" sz="3200" b="1" dirty="0">
              <a:solidFill>
                <a:schemeClr val="accent1">
                  <a:lumMod val="75000"/>
                </a:schemeClr>
              </a:solidFill>
            </a:endParaRP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3481889258"/>
              </p:ext>
            </p:extLst>
          </p:nvPr>
        </p:nvGraphicFramePr>
        <p:xfrm>
          <a:off x="876299" y="1709738"/>
          <a:ext cx="7307001" cy="2225231"/>
        </p:xfrm>
        <a:graphic>
          <a:graphicData uri="http://schemas.openxmlformats.org/drawingml/2006/table">
            <a:tbl>
              <a:tblPr firstRow="1" firstCol="1" bandRow="1">
                <a:tableStyleId>{5C22544A-7EE6-4342-B048-85BDC9FD1C3A}</a:tableStyleId>
              </a:tblPr>
              <a:tblGrid>
                <a:gridCol w="465127"/>
                <a:gridCol w="1850009"/>
                <a:gridCol w="2026024"/>
                <a:gridCol w="2965841"/>
              </a:tblGrid>
              <a:tr h="0">
                <a:tc>
                  <a:txBody>
                    <a:bodyPr/>
                    <a:lstStyle/>
                    <a:p>
                      <a:pPr marL="0" marR="0">
                        <a:lnSpc>
                          <a:spcPct val="115000"/>
                        </a:lnSpc>
                        <a:spcBef>
                          <a:spcPts val="0"/>
                        </a:spcBef>
                        <a:spcAft>
                          <a:spcPts val="0"/>
                        </a:spcAft>
                      </a:pPr>
                      <a:r>
                        <a:rPr lang="en-US" sz="1600" dirty="0">
                          <a:effectLst/>
                        </a:rPr>
                        <a:t>#</a:t>
                      </a:r>
                      <a:endParaRPr lang="en-US" sz="16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effectLst/>
                        </a:rPr>
                        <a:t>Topic</a:t>
                      </a:r>
                      <a:endParaRPr lang="en-US" sz="16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effectLst/>
                        </a:rPr>
                        <a:t>Reading</a:t>
                      </a:r>
                      <a:endParaRPr lang="en-US" sz="16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effectLst/>
                        </a:rPr>
                        <a:t>Due </a:t>
                      </a:r>
                      <a:r>
                        <a:rPr lang="en-US" sz="1600" dirty="0" smtClean="0">
                          <a:effectLst/>
                        </a:rPr>
                        <a:t>11:59 </a:t>
                      </a:r>
                      <a:r>
                        <a:rPr lang="en-US" sz="1600" dirty="0" smtClean="0">
                          <a:effectLst/>
                        </a:rPr>
                        <a:t>pm CST on Blackboard</a:t>
                      </a:r>
                      <a:endParaRPr lang="en-US" sz="1600" dirty="0">
                        <a:effectLst/>
                        <a:latin typeface="Calibri"/>
                        <a:ea typeface="Calibri"/>
                        <a:cs typeface="Times New Roman"/>
                      </a:endParaRPr>
                    </a:p>
                  </a:txBody>
                  <a:tcPr marL="68580" marR="68580" marT="0" marB="0"/>
                </a:tc>
              </a:tr>
              <a:tr h="0">
                <a:tc>
                  <a:txBody>
                    <a:bodyPr/>
                    <a:lstStyle/>
                    <a:p>
                      <a:pPr marL="0" marR="0" algn="ctr">
                        <a:lnSpc>
                          <a:spcPct val="115000"/>
                        </a:lnSpc>
                        <a:spcBef>
                          <a:spcPts val="0"/>
                        </a:spcBef>
                        <a:spcAft>
                          <a:spcPts val="0"/>
                        </a:spcAft>
                      </a:pPr>
                      <a:r>
                        <a:rPr lang="en-US" sz="1600" dirty="0" smtClean="0">
                          <a:solidFill>
                            <a:srgbClr val="000000"/>
                          </a:solidFill>
                          <a:effectLst/>
                          <a:latin typeface="Calibri"/>
                          <a:ea typeface="Times New Roman"/>
                          <a:cs typeface="Times New Roman"/>
                        </a:rPr>
                        <a:t>6</a:t>
                      </a:r>
                      <a:endParaRPr lang="en-US" sz="1600" dirty="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600" dirty="0">
                          <a:solidFill>
                            <a:srgbClr val="000000"/>
                          </a:solidFill>
                          <a:effectLst/>
                          <a:latin typeface="Calibri"/>
                          <a:ea typeface="Times New Roman"/>
                          <a:cs typeface="Times New Roman"/>
                        </a:rPr>
                        <a:t>Threats and Vulnerabilities:  Threat models, Threat Agent, Threat Action, Vulnerability Scanning</a:t>
                      </a:r>
                      <a:endParaRPr lang="en-US" sz="1600" dirty="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600">
                          <a:solidFill>
                            <a:srgbClr val="000000"/>
                          </a:solidFill>
                          <a:effectLst/>
                          <a:latin typeface="Calibri"/>
                          <a:ea typeface="Times New Roman"/>
                          <a:cs typeface="Times New Roman"/>
                        </a:rPr>
                        <a:t>Agrawal 6</a:t>
                      </a:r>
                      <a:endParaRPr lang="en-US" sz="1600">
                        <a:effectLst/>
                        <a:latin typeface="Calibri"/>
                        <a:ea typeface="Times New Roman"/>
                        <a:cs typeface="Times New Roman"/>
                      </a:endParaRPr>
                    </a:p>
                    <a:p>
                      <a:pPr marL="0" marR="0">
                        <a:lnSpc>
                          <a:spcPct val="115000"/>
                        </a:lnSpc>
                        <a:spcBef>
                          <a:spcPts val="0"/>
                        </a:spcBef>
                        <a:spcAft>
                          <a:spcPts val="0"/>
                        </a:spcAft>
                      </a:pPr>
                      <a:r>
                        <a:rPr lang="en-US" sz="1600">
                          <a:solidFill>
                            <a:srgbClr val="000000"/>
                          </a:solidFill>
                          <a:effectLst/>
                          <a:latin typeface="Calibri"/>
                          <a:ea typeface="Times New Roman"/>
                          <a:cs typeface="Times New Roman"/>
                        </a:rPr>
                        <a:t>Other materials on Blackboard</a:t>
                      </a:r>
                      <a:endParaRPr lang="en-US" sz="160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600" dirty="0">
                          <a:solidFill>
                            <a:srgbClr val="000000"/>
                          </a:solidFill>
                          <a:effectLst/>
                          <a:latin typeface="Calibri"/>
                          <a:ea typeface="Times New Roman"/>
                          <a:cs typeface="Times New Roman"/>
                        </a:rPr>
                        <a:t>W: Post</a:t>
                      </a:r>
                      <a:endParaRPr lang="en-US" sz="1600" dirty="0">
                        <a:effectLst/>
                        <a:latin typeface="Calibri"/>
                        <a:ea typeface="Times New Roman"/>
                        <a:cs typeface="Times New Roman"/>
                      </a:endParaRPr>
                    </a:p>
                    <a:p>
                      <a:pPr marL="0" marR="0">
                        <a:lnSpc>
                          <a:spcPct val="115000"/>
                        </a:lnSpc>
                        <a:spcBef>
                          <a:spcPts val="0"/>
                        </a:spcBef>
                        <a:spcAft>
                          <a:spcPts val="0"/>
                        </a:spcAft>
                      </a:pPr>
                      <a:r>
                        <a:rPr lang="en-US" sz="1600" dirty="0">
                          <a:solidFill>
                            <a:srgbClr val="000000"/>
                          </a:solidFill>
                          <a:effectLst/>
                          <a:latin typeface="Calibri"/>
                          <a:ea typeface="Times New Roman"/>
                          <a:cs typeface="Times New Roman"/>
                        </a:rPr>
                        <a:t>F: Responses </a:t>
                      </a:r>
                      <a:endParaRPr lang="en-US" sz="1600" dirty="0" smtClean="0">
                        <a:solidFill>
                          <a:srgbClr val="000000"/>
                        </a:solidFill>
                        <a:effectLst/>
                        <a:latin typeface="Calibri"/>
                        <a:ea typeface="Times New Roman"/>
                        <a:cs typeface="Times New Roman"/>
                      </a:endParaRPr>
                    </a:p>
                    <a:p>
                      <a:pPr marL="0" marR="0">
                        <a:lnSpc>
                          <a:spcPct val="115000"/>
                        </a:lnSpc>
                        <a:spcBef>
                          <a:spcPts val="0"/>
                        </a:spcBef>
                        <a:spcAft>
                          <a:spcPts val="0"/>
                        </a:spcAft>
                      </a:pPr>
                      <a:r>
                        <a:rPr lang="en-US" sz="1600" dirty="0" smtClean="0">
                          <a:solidFill>
                            <a:srgbClr val="000000"/>
                          </a:solidFill>
                          <a:effectLst/>
                          <a:latin typeface="Calibri"/>
                          <a:ea typeface="Times New Roman"/>
                          <a:cs typeface="Times New Roman"/>
                        </a:rPr>
                        <a:t>S</a:t>
                      </a:r>
                      <a:r>
                        <a:rPr lang="en-US" sz="1600" dirty="0">
                          <a:solidFill>
                            <a:srgbClr val="000000"/>
                          </a:solidFill>
                          <a:effectLst/>
                          <a:latin typeface="Calibri"/>
                          <a:ea typeface="Times New Roman"/>
                          <a:cs typeface="Times New Roman"/>
                        </a:rPr>
                        <a:t>: LAB_6</a:t>
                      </a:r>
                      <a:endParaRPr lang="en-US" sz="1600" dirty="0">
                        <a:effectLst/>
                        <a:latin typeface="Calibri"/>
                        <a:ea typeface="Times New Roman"/>
                        <a:cs typeface="Times New Roman"/>
                      </a:endParaRPr>
                    </a:p>
                  </a:txBody>
                  <a:tcPr marL="68580" marR="68580" marT="0" marB="0"/>
                </a:tc>
              </a:tr>
            </a:tbl>
          </a:graphicData>
        </a:graphic>
      </p:graphicFrame>
    </p:spTree>
    <p:extLst>
      <p:ext uri="{BB962C8B-B14F-4D97-AF65-F5344CB8AC3E}">
        <p14:creationId xmlns:p14="http://schemas.microsoft.com/office/powerpoint/2010/main" val="1518340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20</a:t>
            </a:fld>
            <a:endParaRPr lang="en-US"/>
          </a:p>
        </p:txBody>
      </p:sp>
      <p:sp>
        <p:nvSpPr>
          <p:cNvPr id="3" name="Rectangle 2"/>
          <p:cNvSpPr/>
          <p:nvPr/>
        </p:nvSpPr>
        <p:spPr>
          <a:xfrm>
            <a:off x="609600" y="1752600"/>
            <a:ext cx="8229600" cy="4247317"/>
          </a:xfrm>
          <a:prstGeom prst="rect">
            <a:avLst/>
          </a:prstGeom>
        </p:spPr>
        <p:txBody>
          <a:bodyPr wrap="square">
            <a:spAutoFit/>
          </a:bodyPr>
          <a:lstStyle/>
          <a:p>
            <a:pPr marL="342900" indent="-342900">
              <a:buFont typeface="+mj-lt"/>
              <a:buAutoNum type="arabicPeriod" startAt="13"/>
            </a:pPr>
            <a:r>
              <a:rPr lang="en-US" dirty="0"/>
              <a:t>What threat actions can originate from an outsourced IT services </a:t>
            </a:r>
            <a:r>
              <a:rPr lang="en-US" dirty="0" smtClean="0"/>
              <a:t>provider?</a:t>
            </a:r>
          </a:p>
          <a:p>
            <a:pPr marL="342900" indent="-342900">
              <a:buFont typeface="+mj-lt"/>
              <a:buAutoNum type="arabicPeriod" startAt="13"/>
            </a:pPr>
            <a:r>
              <a:rPr lang="en-US" dirty="0" smtClean="0"/>
              <a:t>What </a:t>
            </a:r>
            <a:r>
              <a:rPr lang="en-US" dirty="0"/>
              <a:t>is a brute-force attack? What is the objective of a typical brute-force attack</a:t>
            </a:r>
            <a:r>
              <a:rPr lang="en-US" dirty="0" smtClean="0"/>
              <a:t>?</a:t>
            </a:r>
          </a:p>
          <a:p>
            <a:pPr marL="342900" indent="-342900">
              <a:buFont typeface="+mj-lt"/>
              <a:buAutoNum type="arabicPeriod" startAt="13"/>
            </a:pPr>
            <a:r>
              <a:rPr lang="en-US" dirty="0"/>
              <a:t>How can former employees become threats? What can you do to minimize the threat</a:t>
            </a:r>
            <a:r>
              <a:rPr lang="en-US" dirty="0" smtClean="0"/>
              <a:t>?</a:t>
            </a:r>
          </a:p>
          <a:p>
            <a:pPr marL="342900" indent="-342900">
              <a:buFont typeface="+mj-lt"/>
              <a:buAutoNum type="arabicPeriod" startAt="13"/>
            </a:pPr>
            <a:r>
              <a:rPr lang="en-US" dirty="0" smtClean="0"/>
              <a:t>What </a:t>
            </a:r>
            <a:r>
              <a:rPr lang="en-US" dirty="0"/>
              <a:t>is a zero-day threat? </a:t>
            </a:r>
            <a:endParaRPr lang="en-US" dirty="0" smtClean="0"/>
          </a:p>
          <a:p>
            <a:pPr marL="342900" indent="-342900">
              <a:buFont typeface="+mj-lt"/>
              <a:buAutoNum type="arabicPeriod" startAt="13"/>
            </a:pPr>
            <a:r>
              <a:rPr lang="en-US" dirty="0" smtClean="0"/>
              <a:t>What </a:t>
            </a:r>
            <a:r>
              <a:rPr lang="en-US" dirty="0"/>
              <a:t>is threat shifting? How does it affect the work </a:t>
            </a:r>
            <a:r>
              <a:rPr lang="en-US" dirty="0" err="1"/>
              <a:t>ofinformation</a:t>
            </a:r>
            <a:r>
              <a:rPr lang="en-US" dirty="0"/>
              <a:t> security </a:t>
            </a:r>
            <a:r>
              <a:rPr lang="en-US" dirty="0" smtClean="0"/>
              <a:t>professionals?</a:t>
            </a:r>
          </a:p>
          <a:p>
            <a:pPr marL="342900" indent="-342900">
              <a:buFont typeface="+mj-lt"/>
              <a:buAutoNum type="arabicPeriod" startAt="13"/>
            </a:pPr>
            <a:r>
              <a:rPr lang="en-US" dirty="0" smtClean="0"/>
              <a:t>What </a:t>
            </a:r>
            <a:r>
              <a:rPr lang="en-US" dirty="0"/>
              <a:t>is a cross-site scripting attack? What is the </a:t>
            </a:r>
            <a:r>
              <a:rPr lang="en-US" dirty="0" err="1"/>
              <a:t>objec</a:t>
            </a:r>
            <a:r>
              <a:rPr lang="en-US" dirty="0"/>
              <a:t>- </a:t>
            </a:r>
            <a:r>
              <a:rPr lang="en-US" dirty="0" err="1"/>
              <a:t>tive</a:t>
            </a:r>
            <a:r>
              <a:rPr lang="en-US" dirty="0"/>
              <a:t> of a typical cross-site scripting </a:t>
            </a:r>
            <a:r>
              <a:rPr lang="en-US" dirty="0" smtClean="0"/>
              <a:t>attack?</a:t>
            </a:r>
          </a:p>
          <a:p>
            <a:pPr marL="342900" indent="-342900">
              <a:buFont typeface="+mj-lt"/>
              <a:buAutoNum type="arabicPeriod" startAt="13"/>
            </a:pPr>
            <a:r>
              <a:rPr lang="en-US" dirty="0" smtClean="0"/>
              <a:t>What </a:t>
            </a:r>
            <a:r>
              <a:rPr lang="en-US" dirty="0"/>
              <a:t>are some threat actions that can originate from the </a:t>
            </a:r>
            <a:r>
              <a:rPr lang="en-US" dirty="0" smtClean="0"/>
              <a:t>environment?</a:t>
            </a:r>
          </a:p>
          <a:p>
            <a:pPr marL="342900" indent="-342900">
              <a:buFont typeface="+mj-lt"/>
              <a:buAutoNum type="arabicPeriod" startAt="13"/>
            </a:pPr>
            <a:r>
              <a:rPr lang="en-US" dirty="0" smtClean="0"/>
              <a:t>What </a:t>
            </a:r>
            <a:r>
              <a:rPr lang="en-US" dirty="0"/>
              <a:t>in your opinion is the most important threat action originating from the environment in your local </a:t>
            </a:r>
            <a:r>
              <a:rPr lang="en-US" dirty="0" smtClean="0"/>
              <a:t>area?</a:t>
            </a:r>
          </a:p>
          <a:p>
            <a:pPr marL="342900" indent="-342900">
              <a:buFont typeface="+mj-lt"/>
              <a:buAutoNum type="arabicPeriod" startAt="13"/>
            </a:pPr>
            <a:r>
              <a:rPr lang="en-US" dirty="0" smtClean="0"/>
              <a:t>What </a:t>
            </a:r>
            <a:r>
              <a:rPr lang="en-US" dirty="0"/>
              <a:t>are vulnerabilities? </a:t>
            </a:r>
            <a:endParaRPr lang="en-US" dirty="0"/>
          </a:p>
          <a:p>
            <a:pPr marL="342900" indent="-342900">
              <a:buFont typeface="+mj-lt"/>
              <a:buAutoNum type="arabicPeriod" startAt="13"/>
            </a:pPr>
            <a:r>
              <a:rPr lang="en-US" dirty="0" smtClean="0"/>
              <a:t>What </a:t>
            </a:r>
            <a:r>
              <a:rPr lang="en-US" dirty="0"/>
              <a:t>is the relationship between vulnerabilities </a:t>
            </a:r>
            <a:r>
              <a:rPr lang="en-US" dirty="0" err="1" smtClean="0"/>
              <a:t>andthreats</a:t>
            </a:r>
            <a:r>
              <a:rPr lang="en-US" dirty="0" smtClean="0"/>
              <a:t>?</a:t>
            </a:r>
          </a:p>
        </p:txBody>
      </p:sp>
      <p:sp>
        <p:nvSpPr>
          <p:cNvPr id="4" name="Title 1"/>
          <p:cNvSpPr txBox="1">
            <a:spLocks/>
          </p:cNvSpPr>
          <p:nvPr/>
        </p:nvSpPr>
        <p:spPr>
          <a:xfrm>
            <a:off x="914400" y="762000"/>
            <a:ext cx="7315200" cy="80327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Chapter Review Questions</a:t>
            </a:r>
            <a:endParaRPr lang="en-US" dirty="0"/>
          </a:p>
        </p:txBody>
      </p:sp>
    </p:spTree>
    <p:extLst>
      <p:ext uri="{BB962C8B-B14F-4D97-AF65-F5344CB8AC3E}">
        <p14:creationId xmlns:p14="http://schemas.microsoft.com/office/powerpoint/2010/main" val="38207390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21</a:t>
            </a:fld>
            <a:endParaRPr lang="en-US"/>
          </a:p>
        </p:txBody>
      </p:sp>
      <p:sp>
        <p:nvSpPr>
          <p:cNvPr id="3" name="Rectangle 2"/>
          <p:cNvSpPr/>
          <p:nvPr/>
        </p:nvSpPr>
        <p:spPr>
          <a:xfrm>
            <a:off x="609600" y="1752600"/>
            <a:ext cx="8001000" cy="1754326"/>
          </a:xfrm>
          <a:prstGeom prst="rect">
            <a:avLst/>
          </a:prstGeom>
        </p:spPr>
        <p:txBody>
          <a:bodyPr wrap="square">
            <a:spAutoFit/>
          </a:bodyPr>
          <a:lstStyle/>
          <a:p>
            <a:pPr marL="342900" indent="-342900">
              <a:buFont typeface="+mj-lt"/>
              <a:buAutoNum type="arabicPeriod" startAt="23"/>
            </a:pPr>
            <a:r>
              <a:rPr lang="en-US" dirty="0"/>
              <a:t>What does patch Tuesday refer to in the information security profession?</a:t>
            </a:r>
          </a:p>
          <a:p>
            <a:pPr marL="342900" indent="-342900">
              <a:buFont typeface="+mj-lt"/>
              <a:buAutoNum type="arabicPeriod" startAt="23"/>
            </a:pPr>
            <a:r>
              <a:rPr lang="en-US" dirty="0"/>
              <a:t>What is OWASP? Why is it important to information security professionals?</a:t>
            </a:r>
          </a:p>
          <a:p>
            <a:pPr marL="342900" indent="-342900">
              <a:buFont typeface="+mj-lt"/>
              <a:buAutoNum type="arabicPeriod" startAt="23"/>
            </a:pPr>
            <a:r>
              <a:rPr lang="en-US" dirty="0"/>
              <a:t>Consider the threat model you developed for the lap- top in question 3 above. What in your opinion is the most important threat agent and threat action in your model?</a:t>
            </a:r>
            <a:endParaRPr lang="en-US" dirty="0"/>
          </a:p>
        </p:txBody>
      </p:sp>
      <p:sp>
        <p:nvSpPr>
          <p:cNvPr id="4" name="Title 1"/>
          <p:cNvSpPr txBox="1">
            <a:spLocks/>
          </p:cNvSpPr>
          <p:nvPr/>
        </p:nvSpPr>
        <p:spPr>
          <a:xfrm>
            <a:off x="914400" y="762000"/>
            <a:ext cx="7315200" cy="80327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Chapter Review Questions</a:t>
            </a:r>
            <a:endParaRPr lang="en-US" dirty="0"/>
          </a:p>
        </p:txBody>
      </p:sp>
    </p:spTree>
    <p:extLst>
      <p:ext uri="{BB962C8B-B14F-4D97-AF65-F5344CB8AC3E}">
        <p14:creationId xmlns:p14="http://schemas.microsoft.com/office/powerpoint/2010/main" val="14312478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22</a:t>
            </a:fld>
            <a:endParaRPr lang="en-US"/>
          </a:p>
        </p:txBody>
      </p:sp>
      <p:sp>
        <p:nvSpPr>
          <p:cNvPr id="2" name="Title 1"/>
          <p:cNvSpPr>
            <a:spLocks noGrp="1"/>
          </p:cNvSpPr>
          <p:nvPr>
            <p:ph type="title" idx="4294967295"/>
          </p:nvPr>
        </p:nvSpPr>
        <p:spPr>
          <a:xfrm>
            <a:off x="914400" y="762000"/>
            <a:ext cx="7315200" cy="803275"/>
          </a:xfrm>
        </p:spPr>
        <p:txBody>
          <a:bodyPr/>
          <a:lstStyle/>
          <a:p>
            <a:r>
              <a:rPr lang="en-US" dirty="0" smtClean="0"/>
              <a:t>Example case: </a:t>
            </a:r>
            <a:r>
              <a:rPr lang="en-US" dirty="0" err="1" smtClean="0"/>
              <a:t>Gozi</a:t>
            </a:r>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752600"/>
            <a:ext cx="5905500" cy="4730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51717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23</a:t>
            </a:fld>
            <a:endParaRPr lang="en-US"/>
          </a:p>
        </p:txBody>
      </p:sp>
      <p:sp>
        <p:nvSpPr>
          <p:cNvPr id="3" name="Rectangle 2"/>
          <p:cNvSpPr/>
          <p:nvPr/>
        </p:nvSpPr>
        <p:spPr>
          <a:xfrm>
            <a:off x="762000" y="1752600"/>
            <a:ext cx="7696200" cy="1477328"/>
          </a:xfrm>
          <a:prstGeom prst="rect">
            <a:avLst/>
          </a:prstGeom>
        </p:spPr>
        <p:txBody>
          <a:bodyPr wrap="square">
            <a:spAutoFit/>
          </a:bodyPr>
          <a:lstStyle/>
          <a:p>
            <a:pPr marL="342900" indent="-342900">
              <a:buFont typeface="+mj-lt"/>
              <a:buAutoNum type="arabicPeriod"/>
            </a:pPr>
            <a:r>
              <a:rPr lang="en-US" dirty="0"/>
              <a:t>Based on the information provided in the case, what suggestions would you offer to a friend to stay safe </a:t>
            </a:r>
            <a:r>
              <a:rPr lang="en-US" dirty="0" smtClean="0"/>
              <a:t>online?</a:t>
            </a:r>
          </a:p>
          <a:p>
            <a:pPr marL="342900" indent="-342900">
              <a:buFont typeface="+mj-lt"/>
              <a:buAutoNum type="arabicPeriod"/>
            </a:pPr>
            <a:r>
              <a:rPr lang="en-US" dirty="0" smtClean="0"/>
              <a:t>What </a:t>
            </a:r>
            <a:r>
              <a:rPr lang="en-US" dirty="0"/>
              <a:t>is “bulletproof” hosting? Why is it valuable to cybercriminals? (you may need to search online)</a:t>
            </a:r>
          </a:p>
          <a:p>
            <a:pPr marL="342900" indent="-342900">
              <a:buFont typeface="+mj-lt"/>
              <a:buAutoNum type="arabicPeriod"/>
            </a:pPr>
            <a:r>
              <a:rPr lang="en-US" dirty="0" smtClean="0"/>
              <a:t>What </a:t>
            </a:r>
            <a:r>
              <a:rPr lang="en-US" dirty="0"/>
              <a:t>offenses is each individual in the ring charged with committing</a:t>
            </a:r>
            <a:r>
              <a:rPr lang="en-US" dirty="0" smtClean="0"/>
              <a:t>?</a:t>
            </a:r>
            <a:endParaRPr lang="en-US" dirty="0"/>
          </a:p>
        </p:txBody>
      </p:sp>
      <p:sp>
        <p:nvSpPr>
          <p:cNvPr id="4" name="Title 1"/>
          <p:cNvSpPr txBox="1">
            <a:spLocks/>
          </p:cNvSpPr>
          <p:nvPr/>
        </p:nvSpPr>
        <p:spPr>
          <a:xfrm>
            <a:off x="914400" y="762000"/>
            <a:ext cx="7315200" cy="80327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Example Case Questions</a:t>
            </a:r>
            <a:endParaRPr lang="en-US" dirty="0"/>
          </a:p>
        </p:txBody>
      </p:sp>
    </p:spTree>
    <p:extLst>
      <p:ext uri="{BB962C8B-B14F-4D97-AF65-F5344CB8AC3E}">
        <p14:creationId xmlns:p14="http://schemas.microsoft.com/office/powerpoint/2010/main" val="2523491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24</a:t>
            </a:fld>
            <a:endParaRPr lang="en-US"/>
          </a:p>
        </p:txBody>
      </p:sp>
      <p:sp>
        <p:nvSpPr>
          <p:cNvPr id="4" name="Title 1"/>
          <p:cNvSpPr txBox="1">
            <a:spLocks/>
          </p:cNvSpPr>
          <p:nvPr/>
        </p:nvSpPr>
        <p:spPr>
          <a:xfrm>
            <a:off x="914400" y="762000"/>
            <a:ext cx="7315200" cy="80327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Critical Thinking Exercise</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 y="1679575"/>
            <a:ext cx="8801100"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650601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25</a:t>
            </a:fld>
            <a:endParaRPr lang="en-US"/>
          </a:p>
        </p:txBody>
      </p:sp>
      <p:sp>
        <p:nvSpPr>
          <p:cNvPr id="4" name="Title 1"/>
          <p:cNvSpPr txBox="1">
            <a:spLocks/>
          </p:cNvSpPr>
          <p:nvPr/>
        </p:nvSpPr>
        <p:spPr>
          <a:xfrm>
            <a:off x="914400" y="762000"/>
            <a:ext cx="7315200" cy="803275"/>
          </a:xfrm>
          <a:prstGeom prst="rect">
            <a:avLst/>
          </a:prstGeom>
        </p:spPr>
        <p:txBody>
          <a:bodyPr vert="horz" lIns="91440" tIns="45720" rIns="91440" bIns="45720" rtlCol="0" anchor="ctr">
            <a:normAutofit fontScale="77500" lnSpcReduction="20000"/>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Critical Thinking Exercise Questions</a:t>
            </a:r>
            <a:endParaRPr lang="en-US" dirty="0"/>
          </a:p>
        </p:txBody>
      </p:sp>
      <p:sp>
        <p:nvSpPr>
          <p:cNvPr id="3" name="Rectangle 2"/>
          <p:cNvSpPr/>
          <p:nvPr/>
        </p:nvSpPr>
        <p:spPr>
          <a:xfrm>
            <a:off x="914400" y="1752600"/>
            <a:ext cx="7772400" cy="2585323"/>
          </a:xfrm>
          <a:prstGeom prst="rect">
            <a:avLst/>
          </a:prstGeom>
        </p:spPr>
        <p:txBody>
          <a:bodyPr wrap="square">
            <a:spAutoFit/>
          </a:bodyPr>
          <a:lstStyle/>
          <a:p>
            <a:pPr marL="342900" indent="-342900">
              <a:buFont typeface="+mj-lt"/>
              <a:buAutoNum type="arabicPeriod"/>
            </a:pPr>
            <a:r>
              <a:rPr lang="en-US" dirty="0"/>
              <a:t>What are some ways (however unlikely) in which the proposed cyber-attack on Saddam Hussein’s accounts could have harmed </a:t>
            </a:r>
            <a:r>
              <a:rPr lang="en-US" dirty="0" smtClean="0"/>
              <a:t>you?</a:t>
            </a:r>
          </a:p>
          <a:p>
            <a:pPr marL="342900" indent="-342900">
              <a:buFont typeface="+mj-lt"/>
              <a:buAutoNum type="arabicPeriod"/>
            </a:pPr>
            <a:r>
              <a:rPr lang="en-US" dirty="0" smtClean="0"/>
              <a:t>What </a:t>
            </a:r>
            <a:r>
              <a:rPr lang="en-US" dirty="0"/>
              <a:t>are some ways in which a cyber-attack on a </a:t>
            </a:r>
            <a:r>
              <a:rPr lang="en-US" dirty="0" smtClean="0"/>
              <a:t>military </a:t>
            </a:r>
            <a:r>
              <a:rPr lang="en-US" dirty="0"/>
              <a:t>target can harm civilians?</a:t>
            </a:r>
          </a:p>
          <a:p>
            <a:pPr marL="342900" indent="-342900">
              <a:buFont typeface="+mj-lt"/>
              <a:buAutoNum type="arabicPeriod"/>
            </a:pPr>
            <a:r>
              <a:rPr lang="en-US" dirty="0"/>
              <a:t>One traditional military constraint based on the Geneva conventions and the UN Charter is called proportionality, the idea that a punishment should befit the crime. Given the risks of cyber-attacks identified in the earlier questions, do you think cyber-attacks are more likely to cause </a:t>
            </a:r>
            <a:r>
              <a:rPr lang="en-US" dirty="0" smtClean="0"/>
              <a:t>disproportional </a:t>
            </a:r>
            <a:r>
              <a:rPr lang="en-US" dirty="0"/>
              <a:t>harm to civilians than conventional weapons</a:t>
            </a:r>
            <a:r>
              <a:rPr lang="en-US" dirty="0" smtClean="0"/>
              <a:t>?</a:t>
            </a:r>
            <a:endParaRPr lang="en-US" dirty="0"/>
          </a:p>
        </p:txBody>
      </p:sp>
    </p:spTree>
    <p:extLst>
      <p:ext uri="{BB962C8B-B14F-4D97-AF65-F5344CB8AC3E}">
        <p14:creationId xmlns:p14="http://schemas.microsoft.com/office/powerpoint/2010/main" val="1407870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26</a:t>
            </a:fld>
            <a:endParaRPr lang="en-US"/>
          </a:p>
        </p:txBody>
      </p:sp>
      <p:sp>
        <p:nvSpPr>
          <p:cNvPr id="2" name="Title 1"/>
          <p:cNvSpPr>
            <a:spLocks noGrp="1"/>
          </p:cNvSpPr>
          <p:nvPr>
            <p:ph type="title" idx="4294967295"/>
          </p:nvPr>
        </p:nvSpPr>
        <p:spPr>
          <a:xfrm>
            <a:off x="990600" y="762000"/>
            <a:ext cx="5275263" cy="792163"/>
          </a:xfrm>
        </p:spPr>
        <p:txBody>
          <a:bodyPr/>
          <a:lstStyle/>
          <a:p>
            <a:r>
              <a:rPr lang="en-US" dirty="0" smtClean="0"/>
              <a:t>Design Case</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828800"/>
            <a:ext cx="7162078" cy="281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61610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27</a:t>
            </a:fld>
            <a:endParaRPr lang="en-US"/>
          </a:p>
        </p:txBody>
      </p:sp>
      <p:sp>
        <p:nvSpPr>
          <p:cNvPr id="3" name="Title 1"/>
          <p:cNvSpPr txBox="1">
            <a:spLocks/>
          </p:cNvSpPr>
          <p:nvPr/>
        </p:nvSpPr>
        <p:spPr>
          <a:xfrm>
            <a:off x="990600" y="762000"/>
            <a:ext cx="7315200" cy="79216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Design Case Questions</a:t>
            </a:r>
            <a:endParaRPr lang="en-US" dirty="0"/>
          </a:p>
        </p:txBody>
      </p:sp>
      <p:sp>
        <p:nvSpPr>
          <p:cNvPr id="5" name="Rectangle 4"/>
          <p:cNvSpPr/>
          <p:nvPr/>
        </p:nvSpPr>
        <p:spPr>
          <a:xfrm>
            <a:off x="721518" y="1716881"/>
            <a:ext cx="7584281" cy="3693319"/>
          </a:xfrm>
          <a:prstGeom prst="rect">
            <a:avLst/>
          </a:prstGeom>
        </p:spPr>
        <p:txBody>
          <a:bodyPr wrap="square">
            <a:spAutoFit/>
          </a:bodyPr>
          <a:lstStyle/>
          <a:p>
            <a:r>
              <a:rPr lang="en-US" dirty="0"/>
              <a:t>The College Dean has asked you to have an incident report on his desk as soon as possible, including recommendations to prevent such incidents in the future.</a:t>
            </a:r>
          </a:p>
          <a:p>
            <a:endParaRPr lang="en-US" dirty="0" smtClean="0"/>
          </a:p>
          <a:p>
            <a:pPr marL="342900" indent="-342900">
              <a:buFont typeface="+mj-lt"/>
              <a:buAutoNum type="arabicPeriod"/>
            </a:pPr>
            <a:r>
              <a:rPr lang="en-US" dirty="0" smtClean="0"/>
              <a:t>List </a:t>
            </a:r>
            <a:r>
              <a:rPr lang="en-US" dirty="0"/>
              <a:t>the threats and vulnerabilities that allowed this </a:t>
            </a:r>
            <a:r>
              <a:rPr lang="en-US" dirty="0" smtClean="0"/>
              <a:t>situation </a:t>
            </a:r>
            <a:r>
              <a:rPr lang="en-US" dirty="0"/>
              <a:t>to occur</a:t>
            </a:r>
            <a:r>
              <a:rPr lang="en-US" dirty="0" smtClean="0"/>
              <a:t>.</a:t>
            </a:r>
          </a:p>
          <a:p>
            <a:pPr marL="342900" indent="-342900">
              <a:buFont typeface="+mj-lt"/>
              <a:buAutoNum type="arabicPeriod"/>
            </a:pPr>
            <a:r>
              <a:rPr lang="en-US" dirty="0" smtClean="0"/>
              <a:t>Classify </a:t>
            </a:r>
            <a:r>
              <a:rPr lang="en-US" dirty="0"/>
              <a:t>all the events found in 1 above, </a:t>
            </a:r>
            <a:r>
              <a:rPr lang="en-US" dirty="0" smtClean="0"/>
              <a:t>including:</a:t>
            </a:r>
          </a:p>
          <a:p>
            <a:pPr marL="800100" lvl="1" indent="-342900">
              <a:buFont typeface="+mj-lt"/>
              <a:buAutoNum type="alphaLcPeriod"/>
            </a:pPr>
            <a:r>
              <a:rPr lang="en-US" dirty="0" smtClean="0"/>
              <a:t>Asset</a:t>
            </a:r>
            <a:r>
              <a:rPr lang="en-US" dirty="0"/>
              <a:t> </a:t>
            </a:r>
            <a:r>
              <a:rPr lang="en-US" dirty="0" smtClean="0"/>
              <a:t>affected, including asset</a:t>
            </a:r>
            <a:r>
              <a:rPr lang="en-US" dirty="0"/>
              <a:t> </a:t>
            </a:r>
            <a:r>
              <a:rPr lang="en-US" dirty="0" smtClean="0"/>
              <a:t>classification and characterization</a:t>
            </a:r>
          </a:p>
          <a:p>
            <a:pPr marL="800100" lvl="1" indent="-342900">
              <a:buFont typeface="+mj-lt"/>
              <a:buAutoNum type="alphaLcPeriod"/>
            </a:pPr>
            <a:r>
              <a:rPr lang="en-US" dirty="0"/>
              <a:t>Threat agent (including internal, external, or partner</a:t>
            </a:r>
            <a:r>
              <a:rPr lang="en-US" dirty="0" smtClean="0"/>
              <a:t>)</a:t>
            </a:r>
          </a:p>
          <a:p>
            <a:pPr marL="800100" lvl="1" indent="-342900">
              <a:buFont typeface="+mj-lt"/>
              <a:buAutoNum type="alphaLcPeriod"/>
            </a:pPr>
            <a:r>
              <a:rPr lang="en-US" dirty="0" smtClean="0"/>
              <a:t>Threat </a:t>
            </a:r>
            <a:r>
              <a:rPr lang="en-US" dirty="0"/>
              <a:t>action (type, etc.) </a:t>
            </a:r>
            <a:endParaRPr lang="en-US" dirty="0" smtClean="0"/>
          </a:p>
          <a:p>
            <a:pPr marL="800100" lvl="1" indent="-342900">
              <a:buFont typeface="+mj-lt"/>
              <a:buAutoNum type="alphaLcPeriod"/>
            </a:pPr>
            <a:r>
              <a:rPr lang="en-US" dirty="0" smtClean="0"/>
              <a:t>Vulnerability used</a:t>
            </a:r>
          </a:p>
          <a:p>
            <a:pPr marL="342900" indent="-342900">
              <a:buFont typeface="+mj-lt"/>
              <a:buAutoNum type="arabicPeriod"/>
            </a:pPr>
            <a:r>
              <a:rPr lang="en-US" dirty="0"/>
              <a:t>What recommendations would you make to the </a:t>
            </a:r>
            <a:r>
              <a:rPr lang="en-US" dirty="0" smtClean="0"/>
              <a:t>Dean going </a:t>
            </a:r>
            <a:r>
              <a:rPr lang="en-US" dirty="0"/>
              <a:t>forward</a:t>
            </a:r>
            <a:r>
              <a:rPr lang="en-US" dirty="0" smtClean="0"/>
              <a:t>?</a:t>
            </a:r>
          </a:p>
          <a:p>
            <a:pPr marL="342900" indent="-342900">
              <a:buFont typeface="+mj-lt"/>
              <a:buAutoNum type="arabicPeriod"/>
            </a:pPr>
            <a:r>
              <a:rPr lang="en-US" dirty="0" smtClean="0"/>
              <a:t>In </a:t>
            </a:r>
            <a:r>
              <a:rPr lang="en-US" dirty="0"/>
              <a:t>your opinion, what should be done with Adam, the student recently hired to the Help Desk position</a:t>
            </a:r>
            <a:r>
              <a:rPr lang="en-US" dirty="0" smtClean="0"/>
              <a:t>?</a:t>
            </a:r>
            <a:endParaRPr lang="en-US" dirty="0"/>
          </a:p>
        </p:txBody>
      </p:sp>
    </p:spTree>
    <p:extLst>
      <p:ext uri="{BB962C8B-B14F-4D97-AF65-F5344CB8AC3E}">
        <p14:creationId xmlns:p14="http://schemas.microsoft.com/office/powerpoint/2010/main" val="31068382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28</a:t>
            </a:fld>
            <a:endParaRPr lang="en-US"/>
          </a:p>
        </p:txBody>
      </p:sp>
      <p:sp>
        <p:nvSpPr>
          <p:cNvPr id="2" name="Title 1"/>
          <p:cNvSpPr>
            <a:spLocks noGrp="1"/>
          </p:cNvSpPr>
          <p:nvPr>
            <p:ph type="title" idx="4294967295"/>
          </p:nvPr>
        </p:nvSpPr>
        <p:spPr>
          <a:xfrm>
            <a:off x="914400" y="762000"/>
            <a:ext cx="5275263" cy="792163"/>
          </a:xfrm>
        </p:spPr>
        <p:txBody>
          <a:bodyPr/>
          <a:lstStyle/>
          <a:p>
            <a:r>
              <a:rPr lang="en-US" dirty="0" smtClean="0"/>
              <a:t>Hands-on Activity</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676400"/>
            <a:ext cx="3772343" cy="495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6743" y="1676400"/>
            <a:ext cx="4180878" cy="441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0288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29</a:t>
            </a:fld>
            <a:endParaRPr lang="en-US"/>
          </a:p>
        </p:txBody>
      </p:sp>
      <p:sp>
        <p:nvSpPr>
          <p:cNvPr id="2" name="Title 1"/>
          <p:cNvSpPr>
            <a:spLocks noGrp="1"/>
          </p:cNvSpPr>
          <p:nvPr>
            <p:ph type="title" idx="4294967295"/>
          </p:nvPr>
        </p:nvSpPr>
        <p:spPr>
          <a:xfrm>
            <a:off x="914400" y="762000"/>
            <a:ext cx="5275263" cy="792163"/>
          </a:xfrm>
        </p:spPr>
        <p:txBody>
          <a:bodyPr/>
          <a:lstStyle/>
          <a:p>
            <a:r>
              <a:rPr lang="en-US" dirty="0" smtClean="0"/>
              <a:t>Hands-on Activity</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828800"/>
            <a:ext cx="3409950" cy="467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790700"/>
            <a:ext cx="3755171" cy="3662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98339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6</a:t>
            </a:r>
            <a:endParaRPr lang="en-US" dirty="0"/>
          </a:p>
        </p:txBody>
      </p:sp>
      <p:sp>
        <p:nvSpPr>
          <p:cNvPr id="3" name="Subtitle 2"/>
          <p:cNvSpPr>
            <a:spLocks noGrp="1"/>
          </p:cNvSpPr>
          <p:nvPr>
            <p:ph type="body" idx="1"/>
          </p:nvPr>
        </p:nvSpPr>
        <p:spPr/>
        <p:txBody>
          <a:bodyPr/>
          <a:lstStyle/>
          <a:p>
            <a:r>
              <a:rPr lang="en-US" dirty="0"/>
              <a:t>Threats and </a:t>
            </a:r>
            <a:r>
              <a:rPr lang="en-US" dirty="0" smtClean="0"/>
              <a:t>Vulnerabilities</a:t>
            </a:r>
            <a:endParaRPr lang="en-US" dirty="0"/>
          </a:p>
        </p:txBody>
      </p:sp>
    </p:spTree>
    <p:extLst>
      <p:ext uri="{BB962C8B-B14F-4D97-AF65-F5344CB8AC3E}">
        <p14:creationId xmlns:p14="http://schemas.microsoft.com/office/powerpoint/2010/main" val="16765537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30</a:t>
            </a:fld>
            <a:endParaRPr lang="en-US"/>
          </a:p>
        </p:txBody>
      </p:sp>
      <p:sp>
        <p:nvSpPr>
          <p:cNvPr id="2" name="Title 1"/>
          <p:cNvSpPr>
            <a:spLocks noGrp="1"/>
          </p:cNvSpPr>
          <p:nvPr>
            <p:ph type="title" idx="4294967295"/>
          </p:nvPr>
        </p:nvSpPr>
        <p:spPr>
          <a:xfrm>
            <a:off x="914400" y="762000"/>
            <a:ext cx="5275263" cy="792163"/>
          </a:xfrm>
        </p:spPr>
        <p:txBody>
          <a:bodyPr/>
          <a:lstStyle/>
          <a:p>
            <a:r>
              <a:rPr lang="en-US" dirty="0" smtClean="0"/>
              <a:t>Hands-on Activity</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828800"/>
            <a:ext cx="3371850" cy="462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1" y="1828800"/>
            <a:ext cx="3937874" cy="3952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806679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31</a:t>
            </a:fld>
            <a:endParaRPr lang="en-US"/>
          </a:p>
        </p:txBody>
      </p:sp>
      <p:sp>
        <p:nvSpPr>
          <p:cNvPr id="2" name="Title 1"/>
          <p:cNvSpPr>
            <a:spLocks noGrp="1"/>
          </p:cNvSpPr>
          <p:nvPr>
            <p:ph type="title" idx="4294967295"/>
          </p:nvPr>
        </p:nvSpPr>
        <p:spPr>
          <a:xfrm>
            <a:off x="914400" y="762000"/>
            <a:ext cx="5275263" cy="792163"/>
          </a:xfrm>
        </p:spPr>
        <p:txBody>
          <a:bodyPr/>
          <a:lstStyle/>
          <a:p>
            <a:r>
              <a:rPr lang="en-US" dirty="0" smtClean="0"/>
              <a:t>Hands-on Activity</a:t>
            </a: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752600"/>
            <a:ext cx="3321050" cy="4641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00" y="1752600"/>
            <a:ext cx="3924581" cy="3819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47734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32</a:t>
            </a:fld>
            <a:endParaRPr lang="en-US"/>
          </a:p>
        </p:txBody>
      </p:sp>
      <p:sp>
        <p:nvSpPr>
          <p:cNvPr id="2" name="Title 1"/>
          <p:cNvSpPr>
            <a:spLocks noGrp="1"/>
          </p:cNvSpPr>
          <p:nvPr>
            <p:ph type="title" idx="4294967295"/>
          </p:nvPr>
        </p:nvSpPr>
        <p:spPr>
          <a:xfrm>
            <a:off x="914400" y="762000"/>
            <a:ext cx="5275263" cy="792163"/>
          </a:xfrm>
        </p:spPr>
        <p:txBody>
          <a:bodyPr/>
          <a:lstStyle/>
          <a:p>
            <a:r>
              <a:rPr lang="en-US" dirty="0" smtClean="0"/>
              <a:t>Hands-on Activity</a:t>
            </a:r>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720850"/>
            <a:ext cx="4064000" cy="4730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1200" y="1720850"/>
            <a:ext cx="4064000" cy="4794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04234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33</a:t>
            </a:fld>
            <a:endParaRPr lang="en-US"/>
          </a:p>
        </p:txBody>
      </p:sp>
      <p:sp>
        <p:nvSpPr>
          <p:cNvPr id="2" name="Title 1"/>
          <p:cNvSpPr>
            <a:spLocks noGrp="1"/>
          </p:cNvSpPr>
          <p:nvPr>
            <p:ph type="title" idx="4294967295"/>
          </p:nvPr>
        </p:nvSpPr>
        <p:spPr>
          <a:xfrm>
            <a:off x="914400" y="762000"/>
            <a:ext cx="5275263" cy="792163"/>
          </a:xfrm>
        </p:spPr>
        <p:txBody>
          <a:bodyPr/>
          <a:lstStyle/>
          <a:p>
            <a:r>
              <a:rPr lang="en-US" dirty="0" smtClean="0"/>
              <a:t>Hands-on Activity</a:t>
            </a: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2650" y="1752600"/>
            <a:ext cx="4095750" cy="484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06978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34</a:t>
            </a:fld>
            <a:endParaRPr lang="en-US"/>
          </a:p>
        </p:txBody>
      </p:sp>
      <p:sp>
        <p:nvSpPr>
          <p:cNvPr id="3" name="Title 1"/>
          <p:cNvSpPr txBox="1">
            <a:spLocks/>
          </p:cNvSpPr>
          <p:nvPr/>
        </p:nvSpPr>
        <p:spPr>
          <a:xfrm>
            <a:off x="914400" y="838200"/>
            <a:ext cx="4724400" cy="762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Homework Lab_6</a:t>
            </a:r>
            <a:endParaRPr lang="en-US" dirty="0"/>
          </a:p>
        </p:txBody>
      </p:sp>
      <p:pic>
        <p:nvPicPr>
          <p:cNvPr id="112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100" y="1676400"/>
            <a:ext cx="7797800"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186760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35</a:t>
            </a:fld>
            <a:endParaRPr lang="en-US"/>
          </a:p>
        </p:txBody>
      </p:sp>
      <p:sp>
        <p:nvSpPr>
          <p:cNvPr id="3" name="Title 1"/>
          <p:cNvSpPr txBox="1">
            <a:spLocks/>
          </p:cNvSpPr>
          <p:nvPr/>
        </p:nvSpPr>
        <p:spPr>
          <a:xfrm>
            <a:off x="914400" y="838200"/>
            <a:ext cx="4724400" cy="762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Discussion 6</a:t>
            </a:r>
            <a:endParaRPr lang="en-US" dirty="0"/>
          </a:p>
        </p:txBody>
      </p:sp>
      <p:sp>
        <p:nvSpPr>
          <p:cNvPr id="4" name="Rectangle 3"/>
          <p:cNvSpPr/>
          <p:nvPr/>
        </p:nvSpPr>
        <p:spPr>
          <a:xfrm>
            <a:off x="457200" y="1676400"/>
            <a:ext cx="8382000" cy="4801314"/>
          </a:xfrm>
          <a:prstGeom prst="rect">
            <a:avLst/>
          </a:prstGeom>
        </p:spPr>
        <p:txBody>
          <a:bodyPr wrap="square">
            <a:spAutoFit/>
          </a:bodyPr>
          <a:lstStyle/>
          <a:p>
            <a:r>
              <a:rPr lang="en-US" b="1" dirty="0"/>
              <a:t>POST (DUE WED 11:59 pm CST):</a:t>
            </a:r>
            <a:r>
              <a:rPr lang="en-US" dirty="0"/>
              <a:t>  Re-read the example case about the </a:t>
            </a:r>
            <a:r>
              <a:rPr lang="en-US" dirty="0" err="1"/>
              <a:t>Gozi</a:t>
            </a:r>
            <a:r>
              <a:rPr lang="en-US" dirty="0"/>
              <a:t> virus, i.e. manufactured industrial-strength malware that is sold to high bidders and customized to help them attack assets of their choice.  Then start doing some internet research to find a "modern-day </a:t>
            </a:r>
            <a:r>
              <a:rPr lang="en-US" dirty="0" err="1"/>
              <a:t>Gozi</a:t>
            </a:r>
            <a:r>
              <a:rPr lang="en-US" dirty="0"/>
              <a:t>," that is, a piece of malware (a virus, worm, </a:t>
            </a:r>
            <a:r>
              <a:rPr lang="en-US" dirty="0" err="1"/>
              <a:t>trojan</a:t>
            </a:r>
            <a:r>
              <a:rPr lang="en-US" dirty="0"/>
              <a:t>, ransomware etc.) or an "attack service" that is being sold today.  Note the name of the malware or service, describe what it is designed to do, and, if possible when, where, and on how many users it was used "successfully."  </a:t>
            </a:r>
            <a:endParaRPr lang="en-US" dirty="0" smtClean="0"/>
          </a:p>
          <a:p>
            <a:endParaRPr lang="en-US" dirty="0"/>
          </a:p>
          <a:p>
            <a:r>
              <a:rPr lang="en-US" b="1" dirty="0">
                <a:solidFill>
                  <a:srgbClr val="FF0000"/>
                </a:solidFill>
              </a:rPr>
              <a:t>DO NOT, UNDER ANY CIRCUMSTANCES, INSTALL ANY CODE OR COMMUNICATE WITH ANYONE ABOUT THE MALWARE OR SERVICE OFFERED.  THIS IS A SILENT RECONNAISSANCE MISSION</a:t>
            </a:r>
            <a:r>
              <a:rPr lang="en-US" b="1" dirty="0" smtClean="0">
                <a:solidFill>
                  <a:srgbClr val="FF0000"/>
                </a:solidFill>
              </a:rPr>
              <a:t>.</a:t>
            </a:r>
          </a:p>
          <a:p>
            <a:endParaRPr lang="en-US" dirty="0"/>
          </a:p>
          <a:p>
            <a:r>
              <a:rPr lang="en-US" b="1" dirty="0"/>
              <a:t>RESPONSES (due FRI 11:59 pm CST):</a:t>
            </a:r>
            <a:r>
              <a:rPr lang="en-US" dirty="0"/>
              <a:t>  As a Risk Manager for your assigned company in this course, what vulnerabilities can you expect the malware or services your peers have described to exploit?  How would you defend your company's assets against this malware or these services?</a:t>
            </a:r>
          </a:p>
        </p:txBody>
      </p:sp>
    </p:spTree>
    <p:extLst>
      <p:ext uri="{BB962C8B-B14F-4D97-AF65-F5344CB8AC3E}">
        <p14:creationId xmlns:p14="http://schemas.microsoft.com/office/powerpoint/2010/main" val="210996183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41B0A3F-D3D1-4D5A-8D2D-36133BDF8F05}" type="slidenum">
              <a:rPr lang="en-US" smtClean="0"/>
              <a:pPr>
                <a:defRPr/>
              </a:pPr>
              <a:t>36</a:t>
            </a:fld>
            <a:endParaRPr lang="en-US" dirty="0"/>
          </a:p>
        </p:txBody>
      </p:sp>
      <p:sp>
        <p:nvSpPr>
          <p:cNvPr id="2" name="Title 1"/>
          <p:cNvSpPr>
            <a:spLocks noGrp="1"/>
          </p:cNvSpPr>
          <p:nvPr>
            <p:ph type="title" idx="4294967295"/>
          </p:nvPr>
        </p:nvSpPr>
        <p:spPr>
          <a:xfrm>
            <a:off x="876300" y="789781"/>
            <a:ext cx="5275263" cy="820737"/>
          </a:xfrm>
        </p:spPr>
        <p:txBody>
          <a:bodyPr>
            <a:normAutofit/>
          </a:bodyPr>
          <a:lstStyle/>
          <a:p>
            <a:r>
              <a:rPr lang="en-US" sz="3200" b="1" dirty="0" smtClean="0">
                <a:solidFill>
                  <a:schemeClr val="accent1">
                    <a:lumMod val="75000"/>
                  </a:schemeClr>
                </a:solidFill>
              </a:rPr>
              <a:t>For Next Week</a:t>
            </a:r>
            <a:endParaRPr lang="en-US" sz="3200" b="1" dirty="0">
              <a:solidFill>
                <a:schemeClr val="accent1">
                  <a:lumMod val="75000"/>
                </a:schemeClr>
              </a:solidFill>
            </a:endParaRP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3371943505"/>
              </p:ext>
            </p:extLst>
          </p:nvPr>
        </p:nvGraphicFramePr>
        <p:xfrm>
          <a:off x="876299" y="1709738"/>
          <a:ext cx="7307001" cy="1402080"/>
        </p:xfrm>
        <a:graphic>
          <a:graphicData uri="http://schemas.openxmlformats.org/drawingml/2006/table">
            <a:tbl>
              <a:tblPr firstRow="1" firstCol="1" bandRow="1">
                <a:tableStyleId>{5C22544A-7EE6-4342-B048-85BDC9FD1C3A}</a:tableStyleId>
              </a:tblPr>
              <a:tblGrid>
                <a:gridCol w="465127"/>
                <a:gridCol w="2544774"/>
                <a:gridCol w="1828800"/>
                <a:gridCol w="2468300"/>
              </a:tblGrid>
              <a:tr h="0">
                <a:tc>
                  <a:txBody>
                    <a:bodyPr/>
                    <a:lstStyle/>
                    <a:p>
                      <a:pPr marL="0" marR="0">
                        <a:lnSpc>
                          <a:spcPct val="115000"/>
                        </a:lnSpc>
                        <a:spcBef>
                          <a:spcPts val="0"/>
                        </a:spcBef>
                        <a:spcAft>
                          <a:spcPts val="0"/>
                        </a:spcAft>
                      </a:pPr>
                      <a:r>
                        <a:rPr lang="en-US" sz="1600" dirty="0">
                          <a:effectLst/>
                        </a:rPr>
                        <a:t>#</a:t>
                      </a:r>
                      <a:endParaRPr lang="en-US" sz="16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effectLst/>
                        </a:rPr>
                        <a:t>Topic</a:t>
                      </a:r>
                      <a:endParaRPr lang="en-US" sz="16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effectLst/>
                        </a:rPr>
                        <a:t>Reading</a:t>
                      </a:r>
                      <a:endParaRPr lang="en-US" sz="16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effectLst/>
                        </a:rPr>
                        <a:t>Due </a:t>
                      </a:r>
                      <a:r>
                        <a:rPr lang="en-US" sz="1600" dirty="0" smtClean="0">
                          <a:effectLst/>
                        </a:rPr>
                        <a:t>11:59 </a:t>
                      </a:r>
                      <a:r>
                        <a:rPr lang="en-US" sz="1600" dirty="0" smtClean="0">
                          <a:effectLst/>
                        </a:rPr>
                        <a:t>pm CST on Blackboard</a:t>
                      </a:r>
                      <a:endParaRPr lang="en-US" sz="1600" dirty="0">
                        <a:effectLst/>
                        <a:latin typeface="Calibri"/>
                        <a:ea typeface="Calibri"/>
                        <a:cs typeface="Times New Roman"/>
                      </a:endParaRPr>
                    </a:p>
                  </a:txBody>
                  <a:tcPr marL="68580" marR="68580" marT="0" marB="0"/>
                </a:tc>
              </a:tr>
              <a:tr h="0">
                <a:tc>
                  <a:txBody>
                    <a:bodyPr/>
                    <a:lstStyle/>
                    <a:p>
                      <a:pPr marL="0" marR="0" algn="ctr">
                        <a:lnSpc>
                          <a:spcPct val="115000"/>
                        </a:lnSpc>
                        <a:spcBef>
                          <a:spcPts val="0"/>
                        </a:spcBef>
                        <a:spcAft>
                          <a:spcPts val="0"/>
                        </a:spcAft>
                      </a:pPr>
                      <a:r>
                        <a:rPr lang="en-US" sz="1600" dirty="0" smtClean="0">
                          <a:solidFill>
                            <a:srgbClr val="000000"/>
                          </a:solidFill>
                          <a:effectLst/>
                          <a:latin typeface="Calibri"/>
                          <a:ea typeface="Times New Roman"/>
                          <a:cs typeface="Times New Roman"/>
                        </a:rPr>
                        <a:t>7</a:t>
                      </a:r>
                      <a:endParaRPr lang="en-US" sz="1600" dirty="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600">
                          <a:solidFill>
                            <a:srgbClr val="000000"/>
                          </a:solidFill>
                          <a:effectLst/>
                          <a:latin typeface="Calibri"/>
                          <a:ea typeface="Times New Roman"/>
                          <a:cs typeface="Times New Roman"/>
                        </a:rPr>
                        <a:t>Encryption Controls:  Encryption types and their details, Encryption in use</a:t>
                      </a:r>
                      <a:endParaRPr lang="en-US" sz="160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600">
                          <a:solidFill>
                            <a:srgbClr val="000000"/>
                          </a:solidFill>
                          <a:effectLst/>
                          <a:latin typeface="Calibri"/>
                          <a:ea typeface="Times New Roman"/>
                          <a:cs typeface="Times New Roman"/>
                        </a:rPr>
                        <a:t>Agrawal 7</a:t>
                      </a:r>
                      <a:endParaRPr lang="en-US" sz="1600">
                        <a:effectLst/>
                        <a:latin typeface="Calibri"/>
                        <a:ea typeface="Times New Roman"/>
                        <a:cs typeface="Times New Roman"/>
                      </a:endParaRPr>
                    </a:p>
                    <a:p>
                      <a:pPr marL="0" marR="0">
                        <a:lnSpc>
                          <a:spcPct val="115000"/>
                        </a:lnSpc>
                        <a:spcBef>
                          <a:spcPts val="0"/>
                        </a:spcBef>
                        <a:spcAft>
                          <a:spcPts val="0"/>
                        </a:spcAft>
                      </a:pPr>
                      <a:r>
                        <a:rPr lang="en-US" sz="1600">
                          <a:solidFill>
                            <a:srgbClr val="000000"/>
                          </a:solidFill>
                          <a:effectLst/>
                          <a:latin typeface="Calibri"/>
                          <a:ea typeface="Times New Roman"/>
                          <a:cs typeface="Times New Roman"/>
                        </a:rPr>
                        <a:t>Other materials on Blackboard</a:t>
                      </a:r>
                      <a:endParaRPr lang="en-US" sz="160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600" dirty="0">
                          <a:solidFill>
                            <a:srgbClr val="000000"/>
                          </a:solidFill>
                          <a:effectLst/>
                          <a:latin typeface="Calibri"/>
                          <a:ea typeface="Times New Roman"/>
                          <a:cs typeface="Times New Roman"/>
                        </a:rPr>
                        <a:t>W: Post</a:t>
                      </a:r>
                      <a:endParaRPr lang="en-US" sz="1600" dirty="0">
                        <a:effectLst/>
                        <a:latin typeface="Calibri"/>
                        <a:ea typeface="Times New Roman"/>
                        <a:cs typeface="Times New Roman"/>
                      </a:endParaRPr>
                    </a:p>
                    <a:p>
                      <a:pPr marL="0" marR="0">
                        <a:lnSpc>
                          <a:spcPct val="115000"/>
                        </a:lnSpc>
                        <a:spcBef>
                          <a:spcPts val="0"/>
                        </a:spcBef>
                        <a:spcAft>
                          <a:spcPts val="0"/>
                        </a:spcAft>
                      </a:pPr>
                      <a:r>
                        <a:rPr lang="en-US" sz="1600" dirty="0">
                          <a:solidFill>
                            <a:srgbClr val="000000"/>
                          </a:solidFill>
                          <a:effectLst/>
                          <a:latin typeface="Calibri"/>
                          <a:ea typeface="Times New Roman"/>
                          <a:cs typeface="Times New Roman"/>
                        </a:rPr>
                        <a:t>F: Responses </a:t>
                      </a:r>
                      <a:endParaRPr lang="en-US" sz="1600" dirty="0" smtClean="0">
                        <a:solidFill>
                          <a:srgbClr val="000000"/>
                        </a:solidFill>
                        <a:effectLst/>
                        <a:latin typeface="Calibri"/>
                        <a:ea typeface="Times New Roman"/>
                        <a:cs typeface="Times New Roman"/>
                      </a:endParaRPr>
                    </a:p>
                    <a:p>
                      <a:pPr marL="0" marR="0">
                        <a:lnSpc>
                          <a:spcPct val="115000"/>
                        </a:lnSpc>
                        <a:spcBef>
                          <a:spcPts val="0"/>
                        </a:spcBef>
                        <a:spcAft>
                          <a:spcPts val="0"/>
                        </a:spcAft>
                      </a:pPr>
                      <a:r>
                        <a:rPr lang="en-US" sz="1600" dirty="0" smtClean="0">
                          <a:solidFill>
                            <a:srgbClr val="000000"/>
                          </a:solidFill>
                          <a:effectLst/>
                          <a:latin typeface="Calibri"/>
                          <a:ea typeface="Times New Roman"/>
                          <a:cs typeface="Times New Roman"/>
                        </a:rPr>
                        <a:t>S</a:t>
                      </a:r>
                      <a:r>
                        <a:rPr lang="en-US" sz="1600" dirty="0">
                          <a:solidFill>
                            <a:srgbClr val="000000"/>
                          </a:solidFill>
                          <a:effectLst/>
                          <a:latin typeface="Calibri"/>
                          <a:ea typeface="Times New Roman"/>
                          <a:cs typeface="Times New Roman"/>
                        </a:rPr>
                        <a:t>: LAB_7</a:t>
                      </a:r>
                      <a:endParaRPr lang="en-US" sz="1600" dirty="0">
                        <a:effectLst/>
                        <a:latin typeface="Calibri"/>
                        <a:ea typeface="Times New Roman"/>
                        <a:cs typeface="Times New Roman"/>
                      </a:endParaRPr>
                    </a:p>
                  </a:txBody>
                  <a:tcPr marL="68580" marR="68580" marT="0" marB="0"/>
                </a:tc>
              </a:tr>
            </a:tbl>
          </a:graphicData>
        </a:graphic>
      </p:graphicFrame>
    </p:spTree>
    <p:extLst>
      <p:ext uri="{BB962C8B-B14F-4D97-AF65-F5344CB8AC3E}">
        <p14:creationId xmlns:p14="http://schemas.microsoft.com/office/powerpoint/2010/main" val="8158419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t>4</a:t>
            </a:fld>
            <a:endParaRPr lang="en-US"/>
          </a:p>
        </p:txBody>
      </p:sp>
      <p:sp>
        <p:nvSpPr>
          <p:cNvPr id="2" name="Title 1"/>
          <p:cNvSpPr>
            <a:spLocks noGrp="1"/>
          </p:cNvSpPr>
          <p:nvPr>
            <p:ph type="title" idx="4294967295"/>
          </p:nvPr>
        </p:nvSpPr>
        <p:spPr>
          <a:xfrm>
            <a:off x="914400" y="838200"/>
            <a:ext cx="4724400" cy="762000"/>
          </a:xfrm>
        </p:spPr>
        <p:txBody>
          <a:bodyPr/>
          <a:lstStyle/>
          <a:p>
            <a:r>
              <a:rPr lang="en-US" dirty="0" smtClean="0"/>
              <a:t>Overview</a:t>
            </a:r>
            <a:endParaRPr lang="en-US" dirty="0"/>
          </a:p>
        </p:txBody>
      </p:sp>
      <p:sp>
        <p:nvSpPr>
          <p:cNvPr id="6" name="Rectangle 5"/>
          <p:cNvSpPr/>
          <p:nvPr/>
        </p:nvSpPr>
        <p:spPr>
          <a:xfrm>
            <a:off x="914400" y="1752600"/>
            <a:ext cx="7315200" cy="1754326"/>
          </a:xfrm>
          <a:prstGeom prst="rect">
            <a:avLst/>
          </a:prstGeom>
        </p:spPr>
        <p:txBody>
          <a:bodyPr wrap="square">
            <a:spAutoFit/>
          </a:bodyPr>
          <a:lstStyle/>
          <a:p>
            <a:r>
              <a:rPr lang="en-US" dirty="0"/>
              <a:t>By the end of this week, you will be able to</a:t>
            </a:r>
            <a:r>
              <a:rPr lang="en-US" dirty="0" smtClean="0"/>
              <a:t>:</a:t>
            </a:r>
          </a:p>
          <a:p>
            <a:endParaRPr lang="en-US" dirty="0"/>
          </a:p>
          <a:p>
            <a:pPr marL="285750" indent="-285750">
              <a:buFont typeface="Wingdings" panose="05000000000000000000" pitchFamily="2" charset="2"/>
              <a:buChar char="q"/>
            </a:pPr>
            <a:r>
              <a:rPr lang="en-US" dirty="0" smtClean="0"/>
              <a:t>Describe and </a:t>
            </a:r>
            <a:r>
              <a:rPr lang="en-US" dirty="0"/>
              <a:t> </a:t>
            </a:r>
            <a:r>
              <a:rPr lang="en-US" dirty="0" smtClean="0"/>
              <a:t>define a Threat Model</a:t>
            </a:r>
            <a:endParaRPr lang="en-US" dirty="0"/>
          </a:p>
          <a:p>
            <a:pPr marL="285750" indent="-285750">
              <a:buFont typeface="Wingdings" panose="05000000000000000000" pitchFamily="2" charset="2"/>
              <a:buChar char="q"/>
            </a:pPr>
            <a:r>
              <a:rPr lang="en-US" dirty="0" smtClean="0"/>
              <a:t>Identify Threat Agents</a:t>
            </a:r>
            <a:endParaRPr lang="en-US" dirty="0"/>
          </a:p>
          <a:p>
            <a:pPr marL="285750" indent="-285750">
              <a:buFont typeface="Wingdings" panose="05000000000000000000" pitchFamily="2" charset="2"/>
              <a:buChar char="q"/>
            </a:pPr>
            <a:r>
              <a:rPr lang="en-US" dirty="0" smtClean="0"/>
              <a:t>Determine which Actions are Needed to Respond to Threats</a:t>
            </a:r>
            <a:endParaRPr lang="en-US" dirty="0"/>
          </a:p>
          <a:p>
            <a:pPr marL="285750" indent="-285750">
              <a:buFont typeface="Wingdings" panose="05000000000000000000" pitchFamily="2" charset="2"/>
              <a:buChar char="q"/>
            </a:pPr>
            <a:r>
              <a:rPr lang="en-US" dirty="0" smtClean="0"/>
              <a:t>Identify and Manage the Remediation of Vulnerabilities</a:t>
            </a:r>
            <a:endParaRPr lang="en-US" dirty="0"/>
          </a:p>
        </p:txBody>
      </p:sp>
    </p:spTree>
    <p:extLst>
      <p:ext uri="{BB962C8B-B14F-4D97-AF65-F5344CB8AC3E}">
        <p14:creationId xmlns:p14="http://schemas.microsoft.com/office/powerpoint/2010/main" val="32564270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5</a:t>
            </a:fld>
            <a:endParaRPr lang="en-US"/>
          </a:p>
        </p:txBody>
      </p:sp>
      <p:sp>
        <p:nvSpPr>
          <p:cNvPr id="2" name="Title 1"/>
          <p:cNvSpPr>
            <a:spLocks noGrp="1"/>
          </p:cNvSpPr>
          <p:nvPr>
            <p:ph type="title" idx="4294967295"/>
          </p:nvPr>
        </p:nvSpPr>
        <p:spPr>
          <a:xfrm>
            <a:off x="838200" y="762000"/>
            <a:ext cx="5275263" cy="715963"/>
          </a:xfrm>
        </p:spPr>
        <p:txBody>
          <a:bodyPr>
            <a:normAutofit fontScale="90000"/>
          </a:bodyPr>
          <a:lstStyle/>
          <a:p>
            <a:r>
              <a:rPr lang="en-US" dirty="0" smtClean="0"/>
              <a:t>Introduction</a:t>
            </a:r>
            <a:endParaRPr lang="en-US" dirty="0"/>
          </a:p>
        </p:txBody>
      </p:sp>
      <p:sp>
        <p:nvSpPr>
          <p:cNvPr id="3" name="Content Placeholder 2"/>
          <p:cNvSpPr>
            <a:spLocks noGrp="1"/>
          </p:cNvSpPr>
          <p:nvPr>
            <p:ph sz="quarter" idx="4294967295"/>
          </p:nvPr>
        </p:nvSpPr>
        <p:spPr>
          <a:xfrm>
            <a:off x="838200" y="1752600"/>
            <a:ext cx="7467600" cy="3613150"/>
          </a:xfrm>
        </p:spPr>
        <p:txBody>
          <a:bodyPr>
            <a:noAutofit/>
          </a:bodyPr>
          <a:lstStyle/>
          <a:p>
            <a:r>
              <a:rPr lang="en-US" sz="1800" dirty="0" smtClean="0"/>
              <a:t>Threats</a:t>
            </a:r>
          </a:p>
          <a:p>
            <a:pPr lvl="1"/>
            <a:r>
              <a:rPr lang="en-US" sz="1800" dirty="0" smtClean="0"/>
              <a:t>Definition</a:t>
            </a:r>
          </a:p>
          <a:p>
            <a:pPr lvl="2"/>
            <a:r>
              <a:rPr lang="en-US" sz="1800" dirty="0" smtClean="0"/>
              <a:t>Capabilities</a:t>
            </a:r>
            <a:r>
              <a:rPr lang="en-US" sz="1800" dirty="0"/>
              <a:t>, intentions and attack methods of adversaries to exploit or cause harm to assets</a:t>
            </a:r>
          </a:p>
          <a:p>
            <a:pPr lvl="1"/>
            <a:r>
              <a:rPr lang="en-US" sz="1800" dirty="0" smtClean="0"/>
              <a:t>NIST definition</a:t>
            </a:r>
          </a:p>
          <a:p>
            <a:pPr lvl="2"/>
            <a:r>
              <a:rPr lang="en-US" sz="1800" dirty="0" smtClean="0"/>
              <a:t>Any </a:t>
            </a:r>
            <a:r>
              <a:rPr lang="en-US" sz="1800" dirty="0"/>
              <a:t>circumstance or event with the potential to adversely impact organizational operations and assets, individuals, other organizations or the nation through an information system via unauthorized access, destruction, disclosure or modification of information, and/ or denial of </a:t>
            </a:r>
            <a:r>
              <a:rPr lang="en-US" sz="1800" dirty="0" smtClean="0"/>
              <a:t>service</a:t>
            </a:r>
          </a:p>
          <a:p>
            <a:r>
              <a:rPr lang="en-US" sz="1800" dirty="0" smtClean="0"/>
              <a:t>Goal</a:t>
            </a:r>
          </a:p>
          <a:p>
            <a:pPr lvl="1"/>
            <a:r>
              <a:rPr lang="en-US" sz="1800" dirty="0" smtClean="0"/>
              <a:t>Once </a:t>
            </a:r>
            <a:r>
              <a:rPr lang="en-US" sz="1800" dirty="0"/>
              <a:t>assets are identified, identify threats for optimal information security investments</a:t>
            </a:r>
          </a:p>
          <a:p>
            <a:pPr lvl="2"/>
            <a:r>
              <a:rPr lang="en-US" sz="1800" dirty="0"/>
              <a:t>No defense necessary if no harm anticipated</a:t>
            </a:r>
          </a:p>
          <a:p>
            <a:endParaRPr lang="en-US" sz="1800" dirty="0"/>
          </a:p>
        </p:txBody>
      </p:sp>
    </p:spTree>
    <p:extLst>
      <p:ext uri="{BB962C8B-B14F-4D97-AF65-F5344CB8AC3E}">
        <p14:creationId xmlns:p14="http://schemas.microsoft.com/office/powerpoint/2010/main" val="3356232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6</a:t>
            </a:fld>
            <a:endParaRPr lang="en-US" dirty="0"/>
          </a:p>
        </p:txBody>
      </p:sp>
      <p:sp>
        <p:nvSpPr>
          <p:cNvPr id="2" name="Title 1"/>
          <p:cNvSpPr>
            <a:spLocks noGrp="1"/>
          </p:cNvSpPr>
          <p:nvPr>
            <p:ph type="title" idx="4294967295"/>
          </p:nvPr>
        </p:nvSpPr>
        <p:spPr>
          <a:xfrm>
            <a:off x="914400" y="762000"/>
            <a:ext cx="5275263" cy="792163"/>
          </a:xfrm>
        </p:spPr>
        <p:txBody>
          <a:bodyPr/>
          <a:lstStyle/>
          <a:p>
            <a:r>
              <a:rPr lang="en-US" dirty="0" smtClean="0"/>
              <a:t>Threat model</a:t>
            </a:r>
            <a:endParaRPr lang="en-US" dirty="0"/>
          </a:p>
        </p:txBody>
      </p:sp>
      <p:sp>
        <p:nvSpPr>
          <p:cNvPr id="4" name="Content Placeholder 3"/>
          <p:cNvSpPr>
            <a:spLocks noGrp="1"/>
          </p:cNvSpPr>
          <p:nvPr>
            <p:ph sz="quarter" idx="4294967295"/>
          </p:nvPr>
        </p:nvSpPr>
        <p:spPr>
          <a:xfrm>
            <a:off x="609600" y="1752600"/>
            <a:ext cx="4191000" cy="4876800"/>
          </a:xfrm>
        </p:spPr>
        <p:txBody>
          <a:bodyPr>
            <a:normAutofit lnSpcReduction="10000"/>
          </a:bodyPr>
          <a:lstStyle/>
          <a:p>
            <a:r>
              <a:rPr lang="en-US" sz="1800" dirty="0" smtClean="0"/>
              <a:t>Definition</a:t>
            </a:r>
          </a:p>
          <a:p>
            <a:pPr lvl="1"/>
            <a:r>
              <a:rPr lang="en-US" sz="1800" dirty="0" smtClean="0"/>
              <a:t>Interactions </a:t>
            </a:r>
            <a:r>
              <a:rPr lang="en-US" sz="1800" dirty="0"/>
              <a:t>between relevant agents, actions and assets constitute the threat model facing an </a:t>
            </a:r>
            <a:r>
              <a:rPr lang="en-US" sz="1800" dirty="0" smtClean="0"/>
              <a:t>organization</a:t>
            </a:r>
          </a:p>
          <a:p>
            <a:pPr lvl="2"/>
            <a:r>
              <a:rPr lang="en-US" sz="1800" dirty="0"/>
              <a:t>Threats arise from motivated people (agents) taking specific actions to exploit </a:t>
            </a:r>
            <a:r>
              <a:rPr lang="en-US" sz="1800" dirty="0" smtClean="0"/>
              <a:t>assets</a:t>
            </a:r>
          </a:p>
          <a:p>
            <a:endParaRPr lang="en-US" sz="1800" dirty="0" smtClean="0"/>
          </a:p>
          <a:p>
            <a:r>
              <a:rPr lang="en-US" sz="1800" dirty="0" smtClean="0"/>
              <a:t>To understand threats</a:t>
            </a:r>
          </a:p>
          <a:p>
            <a:pPr lvl="1"/>
            <a:r>
              <a:rPr lang="en-US" sz="1800" dirty="0" smtClean="0"/>
              <a:t>Understand relevant agents and their motivations</a:t>
            </a:r>
          </a:p>
          <a:p>
            <a:pPr lvl="1"/>
            <a:r>
              <a:rPr lang="en-US" sz="1800" dirty="0" smtClean="0"/>
              <a:t>Understand likely assets to be affected</a:t>
            </a:r>
          </a:p>
          <a:p>
            <a:pPr lvl="1"/>
            <a:r>
              <a:rPr lang="en-US" sz="1800" dirty="0" smtClean="0"/>
              <a:t>Understand likely actions against each asset</a:t>
            </a:r>
            <a:endParaRPr lang="en-US" sz="1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419600" y="2026920"/>
            <a:ext cx="4216510" cy="2773680"/>
          </a:xfrm>
          <a:prstGeom prst="rect">
            <a:avLst/>
          </a:prstGeom>
          <a:noFill/>
          <a:ln>
            <a:noFill/>
          </a:ln>
        </p:spPr>
      </p:pic>
    </p:spTree>
    <p:extLst>
      <p:ext uri="{BB962C8B-B14F-4D97-AF65-F5344CB8AC3E}">
        <p14:creationId xmlns:p14="http://schemas.microsoft.com/office/powerpoint/2010/main" val="17000689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7</a:t>
            </a:fld>
            <a:endParaRPr lang="en-US" dirty="0"/>
          </a:p>
        </p:txBody>
      </p:sp>
      <p:sp>
        <p:nvSpPr>
          <p:cNvPr id="2" name="Title 1"/>
          <p:cNvSpPr>
            <a:spLocks noGrp="1"/>
          </p:cNvSpPr>
          <p:nvPr>
            <p:ph type="title" idx="4294967295"/>
          </p:nvPr>
        </p:nvSpPr>
        <p:spPr>
          <a:xfrm>
            <a:off x="762000" y="685800"/>
            <a:ext cx="5275263" cy="879475"/>
          </a:xfrm>
        </p:spPr>
        <p:txBody>
          <a:bodyPr/>
          <a:lstStyle/>
          <a:p>
            <a:r>
              <a:rPr lang="en-US" dirty="0" smtClean="0"/>
              <a:t>Threat agents</a:t>
            </a:r>
            <a:endParaRPr lang="en-US" dirty="0"/>
          </a:p>
        </p:txBody>
      </p:sp>
      <p:sp>
        <p:nvSpPr>
          <p:cNvPr id="4" name="Content Placeholder 3"/>
          <p:cNvSpPr>
            <a:spLocks noGrp="1"/>
          </p:cNvSpPr>
          <p:nvPr>
            <p:ph sz="quarter" idx="4294967295"/>
          </p:nvPr>
        </p:nvSpPr>
        <p:spPr>
          <a:xfrm>
            <a:off x="609600" y="1828800"/>
            <a:ext cx="7467600" cy="3613150"/>
          </a:xfrm>
        </p:spPr>
        <p:txBody>
          <a:bodyPr>
            <a:noAutofit/>
          </a:bodyPr>
          <a:lstStyle/>
          <a:p>
            <a:r>
              <a:rPr lang="en-US" sz="1800" dirty="0" smtClean="0"/>
              <a:t>Definition</a:t>
            </a:r>
          </a:p>
          <a:p>
            <a:pPr lvl="1"/>
            <a:r>
              <a:rPr lang="en-US" sz="1800" dirty="0" smtClean="0"/>
              <a:t>The </a:t>
            </a:r>
            <a:r>
              <a:rPr lang="en-US" sz="1800" dirty="0"/>
              <a:t>individual, organization, or group that originates a particular threat </a:t>
            </a:r>
            <a:r>
              <a:rPr lang="en-US" sz="1800" dirty="0" smtClean="0"/>
              <a:t>action</a:t>
            </a:r>
          </a:p>
          <a:p>
            <a:r>
              <a:rPr lang="en-US" sz="1800" dirty="0" smtClean="0"/>
              <a:t>Three </a:t>
            </a:r>
            <a:r>
              <a:rPr lang="en-US" sz="1800" dirty="0" smtClean="0"/>
              <a:t>types</a:t>
            </a:r>
          </a:p>
          <a:p>
            <a:pPr lvl="1"/>
            <a:r>
              <a:rPr lang="en-US" sz="1800" dirty="0" smtClean="0"/>
              <a:t>Simple classification </a:t>
            </a:r>
            <a:r>
              <a:rPr lang="en-US" sz="1800" dirty="0"/>
              <a:t/>
            </a:r>
            <a:br>
              <a:rPr lang="en-US" sz="1800" dirty="0"/>
            </a:br>
            <a:r>
              <a:rPr lang="en-US" sz="1800" dirty="0" smtClean="0"/>
              <a:t>into </a:t>
            </a:r>
            <a:r>
              <a:rPr lang="en-US" sz="1800" dirty="0" smtClean="0"/>
              <a:t>MECE (mutually </a:t>
            </a:r>
            <a:r>
              <a:rPr lang="en-US" sz="1800" dirty="0" smtClean="0"/>
              <a:t/>
            </a:r>
            <a:br>
              <a:rPr lang="en-US" sz="1800" dirty="0" smtClean="0"/>
            </a:br>
            <a:r>
              <a:rPr lang="en-US" sz="1800" dirty="0" smtClean="0"/>
              <a:t>exclusive</a:t>
            </a:r>
            <a:r>
              <a:rPr lang="en-US" sz="1800" dirty="0" smtClean="0"/>
              <a:t>, collectively </a:t>
            </a:r>
            <a:r>
              <a:rPr lang="en-US" sz="1800" dirty="0" smtClean="0"/>
              <a:t/>
            </a:r>
            <a:br>
              <a:rPr lang="en-US" sz="1800" dirty="0" smtClean="0"/>
            </a:br>
            <a:r>
              <a:rPr lang="en-US" sz="1800" dirty="0" smtClean="0"/>
              <a:t>exhaustive</a:t>
            </a:r>
            <a:r>
              <a:rPr lang="en-US" sz="1800" dirty="0" smtClean="0"/>
              <a:t>) categories</a:t>
            </a:r>
          </a:p>
          <a:p>
            <a:pPr lvl="2"/>
            <a:r>
              <a:rPr lang="en-US" sz="1800" dirty="0" smtClean="0"/>
              <a:t>External</a:t>
            </a:r>
          </a:p>
          <a:p>
            <a:pPr lvl="2"/>
            <a:r>
              <a:rPr lang="en-US" sz="1800" dirty="0" smtClean="0"/>
              <a:t>Internal</a:t>
            </a:r>
          </a:p>
          <a:p>
            <a:pPr lvl="2"/>
            <a:r>
              <a:rPr lang="en-US" sz="1800" dirty="0" smtClean="0"/>
              <a:t>Partners</a:t>
            </a:r>
          </a:p>
          <a:p>
            <a:r>
              <a:rPr lang="en-US" sz="1800" dirty="0" smtClean="0"/>
              <a:t>Trends</a:t>
            </a:r>
            <a:endParaRPr lang="en-US" sz="1800" dirty="0"/>
          </a:p>
          <a:p>
            <a:pPr lvl="1"/>
            <a:r>
              <a:rPr lang="en-US" sz="1800" dirty="0"/>
              <a:t>Internal agents dropped dramatically</a:t>
            </a:r>
          </a:p>
          <a:p>
            <a:pPr lvl="1"/>
            <a:r>
              <a:rPr lang="en-US" sz="1800" dirty="0" smtClean="0"/>
              <a:t>External </a:t>
            </a:r>
            <a:r>
              <a:rPr lang="en-US" sz="1800" dirty="0"/>
              <a:t>agents increased significantly</a:t>
            </a:r>
          </a:p>
          <a:p>
            <a:pPr lvl="2"/>
            <a:endParaRPr lang="en-US" sz="18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30715" y="2628900"/>
            <a:ext cx="4679885" cy="2377440"/>
          </a:xfrm>
          <a:prstGeom prst="rect">
            <a:avLst/>
          </a:prstGeom>
        </p:spPr>
      </p:pic>
    </p:spTree>
    <p:extLst>
      <p:ext uri="{BB962C8B-B14F-4D97-AF65-F5344CB8AC3E}">
        <p14:creationId xmlns:p14="http://schemas.microsoft.com/office/powerpoint/2010/main" val="3799407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8</a:t>
            </a:fld>
            <a:endParaRPr lang="en-US" dirty="0"/>
          </a:p>
        </p:txBody>
      </p:sp>
      <p:sp>
        <p:nvSpPr>
          <p:cNvPr id="2" name="Title 1"/>
          <p:cNvSpPr>
            <a:spLocks noGrp="1"/>
          </p:cNvSpPr>
          <p:nvPr>
            <p:ph type="title" idx="4294967295"/>
          </p:nvPr>
        </p:nvSpPr>
        <p:spPr>
          <a:xfrm>
            <a:off x="914400" y="609600"/>
            <a:ext cx="5275263" cy="944563"/>
          </a:xfrm>
        </p:spPr>
        <p:txBody>
          <a:bodyPr/>
          <a:lstStyle/>
          <a:p>
            <a:r>
              <a:rPr lang="en-US" dirty="0" smtClean="0"/>
              <a:t>External agents</a:t>
            </a:r>
            <a:endParaRPr lang="en-US" dirty="0"/>
          </a:p>
        </p:txBody>
      </p:sp>
      <p:sp>
        <p:nvSpPr>
          <p:cNvPr id="4" name="Content Placeholder 3"/>
          <p:cNvSpPr>
            <a:spLocks noGrp="1"/>
          </p:cNvSpPr>
          <p:nvPr>
            <p:ph sz="quarter" idx="4294967295"/>
          </p:nvPr>
        </p:nvSpPr>
        <p:spPr>
          <a:xfrm>
            <a:off x="838200" y="1828800"/>
            <a:ext cx="7467600" cy="4800600"/>
          </a:xfrm>
        </p:spPr>
        <p:txBody>
          <a:bodyPr>
            <a:noAutofit/>
          </a:bodyPr>
          <a:lstStyle/>
          <a:p>
            <a:pPr>
              <a:spcBef>
                <a:spcPts val="0"/>
              </a:spcBef>
            </a:pPr>
            <a:r>
              <a:rPr lang="en-US" sz="1800" dirty="0" smtClean="0"/>
              <a:t>Definition</a:t>
            </a:r>
          </a:p>
          <a:p>
            <a:pPr lvl="1">
              <a:spcBef>
                <a:spcPts val="0"/>
              </a:spcBef>
            </a:pPr>
            <a:r>
              <a:rPr lang="en-US" sz="1800" dirty="0" smtClean="0"/>
              <a:t>Agents outside the organization, with no direct links to the organization itself</a:t>
            </a:r>
          </a:p>
          <a:p>
            <a:pPr>
              <a:spcBef>
                <a:spcPts val="0"/>
              </a:spcBef>
            </a:pPr>
            <a:endParaRPr lang="en-US" sz="1800" dirty="0" smtClean="0"/>
          </a:p>
          <a:p>
            <a:pPr>
              <a:spcBef>
                <a:spcPts val="0"/>
              </a:spcBef>
            </a:pPr>
            <a:r>
              <a:rPr lang="en-US" sz="1800" dirty="0" smtClean="0"/>
              <a:t>Categories</a:t>
            </a:r>
            <a:endParaRPr lang="en-US" sz="1800" dirty="0" smtClean="0"/>
          </a:p>
          <a:p>
            <a:pPr lvl="1">
              <a:spcBef>
                <a:spcPts val="0"/>
              </a:spcBef>
            </a:pPr>
            <a:r>
              <a:rPr lang="en-US" sz="1800" dirty="0" smtClean="0"/>
              <a:t>Activist </a:t>
            </a:r>
            <a:r>
              <a:rPr lang="en-US" sz="1800" dirty="0"/>
              <a:t>groups (Mix political activism with cybersecurity </a:t>
            </a:r>
            <a:r>
              <a:rPr lang="en-US" sz="1800" dirty="0" smtClean="0"/>
              <a:t>violations, e.g</a:t>
            </a:r>
            <a:r>
              <a:rPr lang="en-US" sz="1800" dirty="0"/>
              <a:t>. Anonymous, </a:t>
            </a:r>
            <a:r>
              <a:rPr lang="en-US" sz="1800" dirty="0" err="1" smtClean="0"/>
              <a:t>Lulzsec</a:t>
            </a:r>
            <a:r>
              <a:rPr lang="en-US" sz="1800" dirty="0" smtClean="0"/>
              <a:t>)</a:t>
            </a:r>
            <a:endParaRPr lang="en-US" sz="1800" dirty="0"/>
          </a:p>
          <a:p>
            <a:pPr lvl="1">
              <a:spcBef>
                <a:spcPts val="0"/>
              </a:spcBef>
            </a:pPr>
            <a:r>
              <a:rPr lang="en-US" sz="1800" dirty="0" smtClean="0"/>
              <a:t>Auditors</a:t>
            </a:r>
            <a:endParaRPr lang="en-US" sz="1800" dirty="0" smtClean="0"/>
          </a:p>
          <a:p>
            <a:pPr lvl="1">
              <a:spcBef>
                <a:spcPts val="0"/>
              </a:spcBef>
            </a:pPr>
            <a:r>
              <a:rPr lang="en-US" sz="1800" dirty="0" smtClean="0"/>
              <a:t>Competitors</a:t>
            </a:r>
          </a:p>
          <a:p>
            <a:pPr lvl="1">
              <a:spcBef>
                <a:spcPts val="0"/>
              </a:spcBef>
            </a:pPr>
            <a:r>
              <a:rPr lang="en-US" sz="1800" dirty="0" smtClean="0"/>
              <a:t>Customers</a:t>
            </a:r>
          </a:p>
          <a:p>
            <a:pPr lvl="1">
              <a:spcBef>
                <a:spcPts val="0"/>
              </a:spcBef>
            </a:pPr>
            <a:r>
              <a:rPr lang="en-US" sz="1800" dirty="0" smtClean="0"/>
              <a:t>Nature</a:t>
            </a:r>
          </a:p>
          <a:p>
            <a:pPr lvl="1">
              <a:spcBef>
                <a:spcPts val="0"/>
              </a:spcBef>
            </a:pPr>
            <a:r>
              <a:rPr lang="en-US" sz="1800" dirty="0" smtClean="0"/>
              <a:t>Former employees</a:t>
            </a:r>
          </a:p>
          <a:p>
            <a:pPr lvl="1">
              <a:spcBef>
                <a:spcPts val="0"/>
              </a:spcBef>
            </a:pPr>
            <a:r>
              <a:rPr lang="en-US" sz="1800" dirty="0"/>
              <a:t>Government (Chinese APT </a:t>
            </a:r>
            <a:r>
              <a:rPr lang="en-US" sz="1800" dirty="0" smtClean="0"/>
              <a:t>attacks; </a:t>
            </a:r>
            <a:r>
              <a:rPr lang="en-US" sz="1800" dirty="0" err="1" smtClean="0"/>
              <a:t>Mandiant</a:t>
            </a:r>
            <a:r>
              <a:rPr lang="en-US" sz="1800" dirty="0" smtClean="0"/>
              <a:t> report; Syrian </a:t>
            </a:r>
            <a:r>
              <a:rPr lang="en-US" sz="1800" dirty="0"/>
              <a:t>attackers </a:t>
            </a:r>
            <a:r>
              <a:rPr lang="en-US" sz="1800" dirty="0" smtClean="0"/>
              <a:t>reported; </a:t>
            </a:r>
            <a:r>
              <a:rPr lang="en-US" sz="1800" dirty="0" err="1" smtClean="0"/>
              <a:t>Stuxnet</a:t>
            </a:r>
            <a:r>
              <a:rPr lang="en-US" sz="1800" dirty="0" smtClean="0"/>
              <a:t>)</a:t>
            </a:r>
            <a:endParaRPr lang="en-US" sz="1800" dirty="0" smtClean="0"/>
          </a:p>
          <a:p>
            <a:pPr lvl="1">
              <a:spcBef>
                <a:spcPts val="0"/>
              </a:spcBef>
            </a:pPr>
            <a:r>
              <a:rPr lang="en-US" sz="1800" dirty="0"/>
              <a:t>Cybercrime (Nigerian 419 </a:t>
            </a:r>
            <a:r>
              <a:rPr lang="en-US" sz="1800" dirty="0" smtClean="0"/>
              <a:t>scam)</a:t>
            </a:r>
          </a:p>
          <a:p>
            <a:pPr lvl="1">
              <a:spcBef>
                <a:spcPts val="0"/>
              </a:spcBef>
            </a:pPr>
            <a:r>
              <a:rPr lang="en-US" sz="1800" dirty="0" smtClean="0"/>
              <a:t>Organized Crime (</a:t>
            </a:r>
            <a:r>
              <a:rPr lang="en-US" sz="1800" dirty="0"/>
              <a:t>Carder </a:t>
            </a:r>
            <a:r>
              <a:rPr lang="en-US" sz="1800" dirty="0" smtClean="0"/>
              <a:t>planet)</a:t>
            </a:r>
            <a:endParaRPr lang="en-US" sz="1800" dirty="0"/>
          </a:p>
          <a:p>
            <a:pPr lvl="1">
              <a:spcBef>
                <a:spcPts val="0"/>
              </a:spcBef>
            </a:pPr>
            <a:endParaRPr lang="en-US" sz="1800" dirty="0"/>
          </a:p>
          <a:p>
            <a:pPr lvl="1"/>
            <a:endParaRPr lang="en-US" sz="1800" dirty="0"/>
          </a:p>
        </p:txBody>
      </p:sp>
    </p:spTree>
    <p:extLst>
      <p:ext uri="{BB962C8B-B14F-4D97-AF65-F5344CB8AC3E}">
        <p14:creationId xmlns:p14="http://schemas.microsoft.com/office/powerpoint/2010/main" val="3375181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9</a:t>
            </a:fld>
            <a:endParaRPr lang="en-US" dirty="0"/>
          </a:p>
        </p:txBody>
      </p:sp>
      <p:sp>
        <p:nvSpPr>
          <p:cNvPr id="2" name="Title 1"/>
          <p:cNvSpPr>
            <a:spLocks noGrp="1"/>
          </p:cNvSpPr>
          <p:nvPr>
            <p:ph type="title" idx="4294967295"/>
          </p:nvPr>
        </p:nvSpPr>
        <p:spPr>
          <a:xfrm>
            <a:off x="914400" y="838200"/>
            <a:ext cx="5275263" cy="792163"/>
          </a:xfrm>
        </p:spPr>
        <p:txBody>
          <a:bodyPr/>
          <a:lstStyle/>
          <a:p>
            <a:r>
              <a:rPr lang="en-US" dirty="0" smtClean="0"/>
              <a:t>Internal agents</a:t>
            </a:r>
            <a:endParaRPr lang="en-US" dirty="0"/>
          </a:p>
        </p:txBody>
      </p:sp>
      <p:sp>
        <p:nvSpPr>
          <p:cNvPr id="4" name="Content Placeholder 3"/>
          <p:cNvSpPr>
            <a:spLocks noGrp="1"/>
          </p:cNvSpPr>
          <p:nvPr>
            <p:ph sz="quarter" idx="4294967295"/>
          </p:nvPr>
        </p:nvSpPr>
        <p:spPr>
          <a:xfrm>
            <a:off x="914400" y="1752600"/>
            <a:ext cx="8077200" cy="4648200"/>
          </a:xfrm>
        </p:spPr>
        <p:txBody>
          <a:bodyPr>
            <a:normAutofit fontScale="77500" lnSpcReduction="20000"/>
          </a:bodyPr>
          <a:lstStyle/>
          <a:p>
            <a:r>
              <a:rPr lang="en-US" dirty="0" smtClean="0"/>
              <a:t>Definition</a:t>
            </a:r>
          </a:p>
          <a:p>
            <a:pPr lvl="1"/>
            <a:r>
              <a:rPr lang="en-US" dirty="0" smtClean="0"/>
              <a:t>People </a:t>
            </a:r>
            <a:r>
              <a:rPr lang="en-US" dirty="0"/>
              <a:t>linked to the organization, often as </a:t>
            </a:r>
            <a:r>
              <a:rPr lang="en-US" dirty="0" smtClean="0"/>
              <a:t>employees</a:t>
            </a:r>
          </a:p>
          <a:p>
            <a:r>
              <a:rPr lang="en-US" dirty="0" smtClean="0"/>
              <a:t>Categories</a:t>
            </a:r>
          </a:p>
          <a:p>
            <a:pPr lvl="1"/>
            <a:r>
              <a:rPr lang="en-US" dirty="0" smtClean="0"/>
              <a:t>Internal </a:t>
            </a:r>
            <a:r>
              <a:rPr lang="en-US" dirty="0"/>
              <a:t>auditors (Can cause damage in the name of </a:t>
            </a:r>
            <a:r>
              <a:rPr lang="en-US" dirty="0" smtClean="0"/>
              <a:t>compliance)</a:t>
            </a:r>
            <a:endParaRPr lang="en-US" dirty="0"/>
          </a:p>
          <a:p>
            <a:pPr lvl="1"/>
            <a:endParaRPr lang="en-US" dirty="0" smtClean="0"/>
          </a:p>
          <a:p>
            <a:pPr lvl="1"/>
            <a:r>
              <a:rPr lang="en-US" dirty="0" smtClean="0"/>
              <a:t>Help desk</a:t>
            </a:r>
          </a:p>
          <a:p>
            <a:pPr lvl="1"/>
            <a:r>
              <a:rPr lang="en-US" dirty="0" smtClean="0"/>
              <a:t>Upper </a:t>
            </a:r>
            <a:r>
              <a:rPr lang="en-US" dirty="0"/>
              <a:t>management (Lack of awareness of information security </a:t>
            </a:r>
            <a:r>
              <a:rPr lang="en-US" dirty="0" smtClean="0"/>
              <a:t>concerns; often </a:t>
            </a:r>
            <a:r>
              <a:rPr lang="en-US" dirty="0"/>
              <a:t>weakest </a:t>
            </a:r>
            <a:r>
              <a:rPr lang="en-US" dirty="0" smtClean="0"/>
              <a:t>link because unaware </a:t>
            </a:r>
            <a:r>
              <a:rPr lang="en-US" dirty="0"/>
              <a:t>of </a:t>
            </a:r>
            <a:r>
              <a:rPr lang="en-US" dirty="0" smtClean="0"/>
              <a:t>security or force </a:t>
            </a:r>
            <a:r>
              <a:rPr lang="en-US" dirty="0"/>
              <a:t>exemptions from </a:t>
            </a:r>
            <a:r>
              <a:rPr lang="en-US" dirty="0" smtClean="0"/>
              <a:t>policy)</a:t>
            </a:r>
            <a:endParaRPr lang="en-US" dirty="0" smtClean="0"/>
          </a:p>
          <a:p>
            <a:pPr lvl="1"/>
            <a:r>
              <a:rPr lang="en-US" dirty="0" smtClean="0"/>
              <a:t>Human resources</a:t>
            </a:r>
          </a:p>
          <a:p>
            <a:pPr lvl="1"/>
            <a:r>
              <a:rPr lang="en-US" dirty="0" smtClean="0"/>
              <a:t>Janitorial staff</a:t>
            </a:r>
          </a:p>
          <a:p>
            <a:pPr lvl="1"/>
            <a:r>
              <a:rPr lang="en-US" dirty="0" smtClean="0"/>
              <a:t>Software developers</a:t>
            </a:r>
          </a:p>
          <a:p>
            <a:pPr lvl="1"/>
            <a:r>
              <a:rPr lang="en-US" dirty="0" smtClean="0"/>
              <a:t>System administrators</a:t>
            </a:r>
            <a:endParaRPr lang="en-US" dirty="0"/>
          </a:p>
        </p:txBody>
      </p:sp>
    </p:spTree>
    <p:extLst>
      <p:ext uri="{BB962C8B-B14F-4D97-AF65-F5344CB8AC3E}">
        <p14:creationId xmlns:p14="http://schemas.microsoft.com/office/powerpoint/2010/main" val="1873449419"/>
      </p:ext>
    </p:extLst>
  </p:cSld>
  <p:clrMapOvr>
    <a:masterClrMapping/>
  </p:clrMapOvr>
</p:sld>
</file>

<file path=ppt/theme/theme1.xml><?xml version="1.0" encoding="utf-8"?>
<a:theme xmlns:a="http://schemas.openxmlformats.org/drawingml/2006/main" name="nologo_template">
  <a:themeElements>
    <a:clrScheme name="Valpo Colors">
      <a:dk1>
        <a:sysClr val="windowText" lastClr="000000"/>
      </a:dk1>
      <a:lt1>
        <a:sysClr val="window" lastClr="FFFFFF"/>
      </a:lt1>
      <a:dk2>
        <a:srgbClr val="382111"/>
      </a:dk2>
      <a:lt2>
        <a:srgbClr val="FCCC00"/>
      </a:lt2>
      <a:accent1>
        <a:srgbClr val="ADD632"/>
      </a:accent1>
      <a:accent2>
        <a:srgbClr val="847A6C"/>
      </a:accent2>
      <a:accent3>
        <a:srgbClr val="FFD747"/>
      </a:accent3>
      <a:accent4>
        <a:srgbClr val="BB975E"/>
      </a:accent4>
      <a:accent5>
        <a:srgbClr val="B3AB9C"/>
      </a:accent5>
      <a:accent6>
        <a:srgbClr val="8F6F52"/>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ValpoIT603_Week15</Template>
  <TotalTime>5937</TotalTime>
  <Words>1344</Words>
  <Application>Microsoft Office PowerPoint</Application>
  <PresentationFormat>On-screen Show (4:3)</PresentationFormat>
  <Paragraphs>267</Paragraphs>
  <Slides>36</Slides>
  <Notes>2</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nologo_template</vt:lpstr>
      <vt:lpstr>IT-648: IT Risk Management</vt:lpstr>
      <vt:lpstr>Agenda</vt:lpstr>
      <vt:lpstr>Chapter 6</vt:lpstr>
      <vt:lpstr>Overview</vt:lpstr>
      <vt:lpstr>Introduction</vt:lpstr>
      <vt:lpstr>Threat model</vt:lpstr>
      <vt:lpstr>Threat agents</vt:lpstr>
      <vt:lpstr>External agents</vt:lpstr>
      <vt:lpstr>Internal agents</vt:lpstr>
      <vt:lpstr>Partners</vt:lpstr>
      <vt:lpstr>Threat actions</vt:lpstr>
      <vt:lpstr>Threat actions</vt:lpstr>
      <vt:lpstr>Threat actions</vt:lpstr>
      <vt:lpstr>Vulnerabilities</vt:lpstr>
      <vt:lpstr>Vulnerability trends</vt:lpstr>
      <vt:lpstr>Vulnerability Categories</vt:lpstr>
      <vt:lpstr>Vulnerability Scanner: Qualys</vt:lpstr>
      <vt:lpstr>Summary</vt:lpstr>
      <vt:lpstr>PowerPoint Presentation</vt:lpstr>
      <vt:lpstr>PowerPoint Presentation</vt:lpstr>
      <vt:lpstr>PowerPoint Presentation</vt:lpstr>
      <vt:lpstr>Example case: Gozi</vt:lpstr>
      <vt:lpstr>PowerPoint Presentation</vt:lpstr>
      <vt:lpstr>PowerPoint Presentation</vt:lpstr>
      <vt:lpstr>PowerPoint Presentation</vt:lpstr>
      <vt:lpstr>Design Case</vt:lpstr>
      <vt:lpstr>PowerPoint Presentation</vt:lpstr>
      <vt:lpstr>Hands-on Activity</vt:lpstr>
      <vt:lpstr>Hands-on Activity</vt:lpstr>
      <vt:lpstr>Hands-on Activity</vt:lpstr>
      <vt:lpstr>Hands-on Activity</vt:lpstr>
      <vt:lpstr>Hands-on Activity</vt:lpstr>
      <vt:lpstr>Hands-on Activity</vt:lpstr>
      <vt:lpstr>PowerPoint Presentation</vt:lpstr>
      <vt:lpstr>PowerPoint Presentation</vt:lpstr>
      <vt:lpstr>For Next Week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Agrawal, Manish</dc:creator>
  <cp:lastModifiedBy>Sonja Streuber</cp:lastModifiedBy>
  <cp:revision>408</cp:revision>
  <dcterms:created xsi:type="dcterms:W3CDTF">2012-09-11T14:18:12Z</dcterms:created>
  <dcterms:modified xsi:type="dcterms:W3CDTF">2017-02-13T07:13:27Z</dcterms:modified>
</cp:coreProperties>
</file>